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3" r:id="rId15"/>
    <p:sldId id="270" r:id="rId16"/>
    <p:sldId id="271"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595"/>
    <a:srgbClr val="E51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07" autoAdjust="0"/>
    <p:restoredTop sz="94665"/>
  </p:normalViewPr>
  <p:slideViewPr>
    <p:cSldViewPr snapToGrid="0" snapToObjects="1">
      <p:cViewPr varScale="1">
        <p:scale>
          <a:sx n="114" d="100"/>
          <a:sy n="114" d="100"/>
        </p:scale>
        <p:origin x="666" y="108"/>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hepsas\surv705\Surv\Surveillance%20Unit\Annual%20report\2017%20Report\Individual%20Pages\I%20Page%207%20-%20Acute%20HIV%20Infection%20and%20HIV%20Incidence\Incidence_9.6.2018.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68831813385845E-2"/>
          <c:y val="3.07221544490037E-2"/>
          <c:w val="0.92293512012804391"/>
          <c:h val="0.65909911962201673"/>
        </c:manualLayout>
      </c:layout>
      <c:barChart>
        <c:barDir val="col"/>
        <c:grouping val="clustered"/>
        <c:varyColors val="0"/>
        <c:ser>
          <c:idx val="0"/>
          <c:order val="0"/>
          <c:tx>
            <c:strRef>
              <c:f>Sheet1!$B$1</c:f>
              <c:strCache>
                <c:ptCount val="1"/>
                <c:pt idx="0">
                  <c:v>Series 1</c:v>
                </c:pt>
              </c:strCache>
            </c:strRef>
          </c:tx>
          <c:spPr>
            <a:solidFill>
              <a:schemeClr val="tx1"/>
            </a:solidFill>
          </c:spPr>
          <c:invertIfNegative val="0"/>
          <c:dPt>
            <c:idx val="0"/>
            <c:invertIfNegative val="0"/>
            <c:bubble3D val="0"/>
            <c:spPr>
              <a:solidFill>
                <a:schemeClr val="accent2"/>
              </a:solidFill>
            </c:spPr>
            <c:extLst xmlns:c16r2="http://schemas.microsoft.com/office/drawing/2015/06/chart">
              <c:ext xmlns:c16="http://schemas.microsoft.com/office/drawing/2014/chart" uri="{C3380CC4-5D6E-409C-BE32-E72D297353CC}">
                <c16:uniqueId val="{00000001-224B-4CA0-8E81-CD57A3892E7E}"/>
              </c:ext>
            </c:extLst>
          </c:dPt>
          <c:dPt>
            <c:idx val="1"/>
            <c:invertIfNegative val="0"/>
            <c:bubble3D val="0"/>
            <c:extLst xmlns:c16r2="http://schemas.microsoft.com/office/drawing/2015/06/chart">
              <c:ext xmlns:c16="http://schemas.microsoft.com/office/drawing/2014/chart" uri="{C3380CC4-5D6E-409C-BE32-E72D297353CC}">
                <c16:uniqueId val="{00000003-224B-4CA0-8E81-CD57A3892E7E}"/>
              </c:ext>
            </c:extLst>
          </c:dPt>
          <c:dPt>
            <c:idx val="2"/>
            <c:invertIfNegative val="0"/>
            <c:bubble3D val="0"/>
            <c:spPr>
              <a:solidFill>
                <a:schemeClr val="accent2"/>
              </a:solidFill>
            </c:spPr>
            <c:extLst xmlns:c16r2="http://schemas.microsoft.com/office/drawing/2015/06/chart">
              <c:ext xmlns:c16="http://schemas.microsoft.com/office/drawing/2014/chart" uri="{C3380CC4-5D6E-409C-BE32-E72D297353CC}">
                <c16:uniqueId val="{00000004-FE6A-4264-B773-A1771AD2FDB7}"/>
              </c:ext>
            </c:extLst>
          </c:dPt>
          <c:dPt>
            <c:idx val="3"/>
            <c:invertIfNegative val="0"/>
            <c:bubble3D val="0"/>
            <c:extLst xmlns:c16r2="http://schemas.microsoft.com/office/drawing/2015/06/chart">
              <c:ext xmlns:c16="http://schemas.microsoft.com/office/drawing/2014/chart" uri="{C3380CC4-5D6E-409C-BE32-E72D297353CC}">
                <c16:uniqueId val="{00000004-224B-4CA0-8E81-CD57A3892E7E}"/>
              </c:ext>
            </c:extLst>
          </c:dPt>
          <c:dPt>
            <c:idx val="4"/>
            <c:invertIfNegative val="0"/>
            <c:bubble3D val="0"/>
            <c:spPr>
              <a:solidFill>
                <a:schemeClr val="accent2"/>
              </a:solidFill>
            </c:spPr>
            <c:extLst xmlns:c16r2="http://schemas.microsoft.com/office/drawing/2015/06/chart">
              <c:ext xmlns:c16="http://schemas.microsoft.com/office/drawing/2014/chart" uri="{C3380CC4-5D6E-409C-BE32-E72D297353CC}">
                <c16:uniqueId val="{00000006-224B-4CA0-8E81-CD57A3892E7E}"/>
              </c:ext>
            </c:extLst>
          </c:dPt>
          <c:dPt>
            <c:idx val="5"/>
            <c:invertIfNegative val="0"/>
            <c:bubble3D val="0"/>
            <c:spPr>
              <a:solidFill>
                <a:schemeClr val="accent2"/>
              </a:solidFill>
            </c:spPr>
            <c:extLst xmlns:c16r2="http://schemas.microsoft.com/office/drawing/2015/06/chart">
              <c:ext xmlns:c16="http://schemas.microsoft.com/office/drawing/2014/chart" uri="{C3380CC4-5D6E-409C-BE32-E72D297353CC}">
                <c16:uniqueId val="{00000008-224B-4CA0-8E81-CD57A3892E7E}"/>
              </c:ext>
            </c:extLst>
          </c:dPt>
          <c:dPt>
            <c:idx val="8"/>
            <c:invertIfNegative val="0"/>
            <c:bubble3D val="0"/>
            <c:extLst xmlns:c16r2="http://schemas.microsoft.com/office/drawing/2015/06/chart">
              <c:ext xmlns:c16="http://schemas.microsoft.com/office/drawing/2014/chart" uri="{C3380CC4-5D6E-409C-BE32-E72D297353CC}">
                <c16:uniqueId val="{0000000A-224B-4CA0-8E81-CD57A3892E7E}"/>
              </c:ext>
            </c:extLst>
          </c:dPt>
          <c:dPt>
            <c:idx val="9"/>
            <c:invertIfNegative val="0"/>
            <c:bubble3D val="0"/>
            <c:extLst xmlns:c16r2="http://schemas.microsoft.com/office/drawing/2015/06/chart">
              <c:ext xmlns:c16="http://schemas.microsoft.com/office/drawing/2014/chart" uri="{C3380CC4-5D6E-409C-BE32-E72D297353CC}">
                <c16:uniqueId val="{0000000C-224B-4CA0-8E81-CD57A3892E7E}"/>
              </c:ext>
            </c:extLst>
          </c:dPt>
          <c:dPt>
            <c:idx val="10"/>
            <c:invertIfNegative val="0"/>
            <c:bubble3D val="0"/>
            <c:spPr>
              <a:solidFill>
                <a:schemeClr val="accent2"/>
              </a:solidFill>
            </c:spPr>
            <c:extLst xmlns:c16r2="http://schemas.microsoft.com/office/drawing/2015/06/chart">
              <c:ext xmlns:c16="http://schemas.microsoft.com/office/drawing/2014/chart" uri="{C3380CC4-5D6E-409C-BE32-E72D297353CC}">
                <c16:uniqueId val="{0000000E-224B-4CA0-8E81-CD57A3892E7E}"/>
              </c:ext>
            </c:extLst>
          </c:dPt>
          <c:dPt>
            <c:idx val="11"/>
            <c:invertIfNegative val="0"/>
            <c:bubble3D val="0"/>
            <c:spPr>
              <a:solidFill>
                <a:schemeClr val="accent2"/>
              </a:solidFill>
            </c:spPr>
          </c:dPt>
          <c:dPt>
            <c:idx val="19"/>
            <c:invertIfNegative val="0"/>
            <c:bubble3D val="0"/>
            <c:extLst xmlns:c16r2="http://schemas.microsoft.com/office/drawing/2015/06/chart">
              <c:ext xmlns:c16="http://schemas.microsoft.com/office/drawing/2014/chart" uri="{C3380CC4-5D6E-409C-BE32-E72D297353CC}">
                <c16:uniqueId val="{00000013-224B-4CA0-8E81-CD57A3892E7E}"/>
              </c:ext>
            </c:extLst>
          </c:dPt>
          <c:dPt>
            <c:idx val="20"/>
            <c:invertIfNegative val="0"/>
            <c:bubble3D val="0"/>
            <c:spPr>
              <a:solidFill>
                <a:schemeClr val="accent1"/>
              </a:solidFill>
            </c:spPr>
            <c:extLst xmlns:c16r2="http://schemas.microsoft.com/office/drawing/2015/06/chart">
              <c:ext xmlns:c16="http://schemas.microsoft.com/office/drawing/2014/chart" uri="{C3380CC4-5D6E-409C-BE32-E72D297353CC}">
                <c16:uniqueId val="{00000015-224B-4CA0-8E81-CD57A3892E7E}"/>
              </c:ext>
            </c:extLst>
          </c:dPt>
          <c:dPt>
            <c:idx val="21"/>
            <c:invertIfNegative val="0"/>
            <c:bubble3D val="0"/>
            <c:spPr>
              <a:solidFill>
                <a:schemeClr val="accent2"/>
              </a:solidFill>
            </c:spPr>
          </c:dPt>
          <c:dPt>
            <c:idx val="22"/>
            <c:invertIfNegative val="0"/>
            <c:bubble3D val="0"/>
            <c:spPr>
              <a:solidFill>
                <a:schemeClr val="accent2"/>
              </a:solidFill>
            </c:spPr>
            <c:extLst xmlns:c16r2="http://schemas.microsoft.com/office/drawing/2015/06/chart">
              <c:ext xmlns:c16="http://schemas.microsoft.com/office/drawing/2014/chart" uri="{C3380CC4-5D6E-409C-BE32-E72D297353CC}">
                <c16:uniqueId val="{00000016-224B-4CA0-8E81-CD57A3892E7E}"/>
              </c:ext>
            </c:extLst>
          </c:dPt>
          <c:dPt>
            <c:idx val="24"/>
            <c:invertIfNegative val="0"/>
            <c:bubble3D val="0"/>
            <c:extLst xmlns:c16r2="http://schemas.microsoft.com/office/drawing/2015/06/chart">
              <c:ext xmlns:c16="http://schemas.microsoft.com/office/drawing/2014/chart" uri="{C3380CC4-5D6E-409C-BE32-E72D297353CC}">
                <c16:uniqueId val="{00000018-224B-4CA0-8E81-CD57A3892E7E}"/>
              </c:ext>
            </c:extLst>
          </c:dPt>
          <c:dPt>
            <c:idx val="28"/>
            <c:invertIfNegative val="0"/>
            <c:bubble3D val="0"/>
            <c:spPr>
              <a:solidFill>
                <a:schemeClr val="accent2"/>
              </a:solidFill>
            </c:spPr>
          </c:dPt>
          <c:dPt>
            <c:idx val="29"/>
            <c:invertIfNegative val="0"/>
            <c:bubble3D val="0"/>
            <c:spPr>
              <a:solidFill>
                <a:schemeClr val="accent2"/>
              </a:solidFill>
            </c:spPr>
          </c:dPt>
          <c:cat>
            <c:strRef>
              <c:f>Sheet1!$A$2:$A$31</c:f>
              <c:strCache>
                <c:ptCount val="30"/>
                <c:pt idx="0">
                  <c:v>Male</c:v>
                </c:pt>
                <c:pt idx="1">
                  <c:v>Female</c:v>
                </c:pt>
                <c:pt idx="2">
                  <c:v>Transgender</c:v>
                </c:pt>
                <c:pt idx="4">
                  <c:v>Black</c:v>
                </c:pt>
                <c:pt idx="5">
                  <c:v>Latino</c:v>
                </c:pt>
                <c:pt idx="6">
                  <c:v>White</c:v>
                </c:pt>
                <c:pt idx="7">
                  <c:v>API</c:v>
                </c:pt>
                <c:pt idx="9">
                  <c:v>&lt;20</c:v>
                </c:pt>
                <c:pt idx="10">
                  <c:v>20-29 </c:v>
                </c:pt>
                <c:pt idx="11">
                  <c:v>30-39</c:v>
                </c:pt>
                <c:pt idx="12">
                  <c:v>40-49</c:v>
                </c:pt>
                <c:pt idx="13">
                  <c:v>50+</c:v>
                </c:pt>
                <c:pt idx="15">
                  <c:v>Bronx</c:v>
                </c:pt>
                <c:pt idx="16">
                  <c:v>Brooklyn</c:v>
                </c:pt>
                <c:pt idx="17">
                  <c:v>Manhattan</c:v>
                </c:pt>
                <c:pt idx="18">
                  <c:v>Queens</c:v>
                </c:pt>
                <c:pt idx="19">
                  <c:v>Staten Island</c:v>
                </c:pt>
                <c:pt idx="21">
                  <c:v>MSM</c:v>
                </c:pt>
                <c:pt idx="22">
                  <c:v>TG-SC</c:v>
                </c:pt>
                <c:pt idx="23">
                  <c:v>IDU</c:v>
                </c:pt>
                <c:pt idx="24">
                  <c:v>Heterosexual</c:v>
                </c:pt>
                <c:pt idx="26">
                  <c:v>Low (&lt;10%)</c:v>
                </c:pt>
                <c:pt idx="27">
                  <c:v>Medium (10-&lt;20%)</c:v>
                </c:pt>
                <c:pt idx="28">
                  <c:v>High (20-&lt;30%)</c:v>
                </c:pt>
                <c:pt idx="29">
                  <c:v>Very High (≥30%)</c:v>
                </c:pt>
              </c:strCache>
            </c:strRef>
          </c:cat>
          <c:val>
            <c:numRef>
              <c:f>Sheet1!$B$2:$B$31</c:f>
              <c:numCache>
                <c:formatCode>0%</c:formatCode>
                <c:ptCount val="30"/>
                <c:pt idx="0">
                  <c:v>0.79100000000000004</c:v>
                </c:pt>
                <c:pt idx="1">
                  <c:v>0.183</c:v>
                </c:pt>
                <c:pt idx="2">
                  <c:v>2.5999999999999999E-2</c:v>
                </c:pt>
                <c:pt idx="4">
                  <c:v>0.42599999999999999</c:v>
                </c:pt>
                <c:pt idx="5">
                  <c:v>0.35899999999999999</c:v>
                </c:pt>
                <c:pt idx="6">
                  <c:v>0.14599999999999999</c:v>
                </c:pt>
                <c:pt idx="7">
                  <c:v>5.7000000000000002E-2</c:v>
                </c:pt>
                <c:pt idx="9">
                  <c:v>3.6999999999999998E-2</c:v>
                </c:pt>
                <c:pt idx="10">
                  <c:v>0.374</c:v>
                </c:pt>
                <c:pt idx="11">
                  <c:v>0.27700000000000002</c:v>
                </c:pt>
                <c:pt idx="12">
                  <c:v>0.14299999999999999</c:v>
                </c:pt>
                <c:pt idx="13">
                  <c:v>0.16800000000000001</c:v>
                </c:pt>
                <c:pt idx="15">
                  <c:v>0.215</c:v>
                </c:pt>
                <c:pt idx="16">
                  <c:v>0.29699999999999999</c:v>
                </c:pt>
                <c:pt idx="17">
                  <c:v>0.186</c:v>
                </c:pt>
                <c:pt idx="18">
                  <c:v>0.185</c:v>
                </c:pt>
                <c:pt idx="19">
                  <c:v>1.7999999999999999E-2</c:v>
                </c:pt>
                <c:pt idx="21">
                  <c:v>0.57599999999999996</c:v>
                </c:pt>
                <c:pt idx="22">
                  <c:v>2.3E-2</c:v>
                </c:pt>
                <c:pt idx="23">
                  <c:v>1.7000000000000001E-2</c:v>
                </c:pt>
                <c:pt idx="24">
                  <c:v>0.17399999999999999</c:v>
                </c:pt>
                <c:pt idx="26">
                  <c:v>6.7000000000000004E-2</c:v>
                </c:pt>
                <c:pt idx="27">
                  <c:v>0.31</c:v>
                </c:pt>
                <c:pt idx="28">
                  <c:v>0.28299999999999997</c:v>
                </c:pt>
                <c:pt idx="29">
                  <c:v>0.24099999999999999</c:v>
                </c:pt>
              </c:numCache>
            </c:numRef>
          </c:val>
          <c:extLst xmlns:c16r2="http://schemas.microsoft.com/office/drawing/2015/06/chart">
            <c:ext xmlns:c16="http://schemas.microsoft.com/office/drawing/2014/chart" uri="{C3380CC4-5D6E-409C-BE32-E72D297353CC}">
              <c16:uniqueId val="{0000001B-224B-4CA0-8E81-CD57A3892E7E}"/>
            </c:ext>
          </c:extLst>
        </c:ser>
        <c:dLbls>
          <c:showLegendKey val="0"/>
          <c:showVal val="0"/>
          <c:showCatName val="0"/>
          <c:showSerName val="0"/>
          <c:showPercent val="0"/>
          <c:showBubbleSize val="0"/>
        </c:dLbls>
        <c:gapWidth val="73"/>
        <c:overlap val="-4"/>
        <c:axId val="583178184"/>
        <c:axId val="583185632"/>
      </c:barChart>
      <c:catAx>
        <c:axId val="583178184"/>
        <c:scaling>
          <c:orientation val="minMax"/>
        </c:scaling>
        <c:delete val="0"/>
        <c:axPos val="b"/>
        <c:numFmt formatCode="General" sourceLinked="0"/>
        <c:majorTickMark val="out"/>
        <c:minorTickMark val="none"/>
        <c:tickLblPos val="nextTo"/>
        <c:txPr>
          <a:bodyPr/>
          <a:lstStyle/>
          <a:p>
            <a:pPr>
              <a:defRPr sz="900">
                <a:solidFill>
                  <a:schemeClr val="tx1"/>
                </a:solidFill>
              </a:defRPr>
            </a:pPr>
            <a:endParaRPr lang="en-US"/>
          </a:p>
        </c:txPr>
        <c:crossAx val="583185632"/>
        <c:crosses val="autoZero"/>
        <c:auto val="1"/>
        <c:lblAlgn val="ctr"/>
        <c:lblOffset val="100"/>
        <c:noMultiLvlLbl val="0"/>
      </c:catAx>
      <c:valAx>
        <c:axId val="583185632"/>
        <c:scaling>
          <c:orientation val="minMax"/>
          <c:max val="0.8"/>
        </c:scaling>
        <c:delete val="0"/>
        <c:axPos val="l"/>
        <c:majorGridlines>
          <c:spPr>
            <a:ln>
              <a:noFill/>
            </a:ln>
          </c:spPr>
        </c:majorGridlines>
        <c:numFmt formatCode="0%" sourceLinked="1"/>
        <c:majorTickMark val="out"/>
        <c:minorTickMark val="none"/>
        <c:tickLblPos val="nextTo"/>
        <c:txPr>
          <a:bodyPr/>
          <a:lstStyle/>
          <a:p>
            <a:pPr>
              <a:defRPr sz="1050"/>
            </a:pPr>
            <a:endParaRPr lang="en-US"/>
          </a:p>
        </c:txPr>
        <c:crossAx val="583178184"/>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Diagnosis rate</c:v>
                </c:pt>
              </c:strCache>
            </c:strRef>
          </c:tx>
          <c:invertIfNegative val="0"/>
          <c:dPt>
            <c:idx val="0"/>
            <c:invertIfNegative val="0"/>
            <c:bubble3D val="0"/>
            <c:spPr>
              <a:solidFill>
                <a:srgbClr val="2E648C"/>
              </a:solidFill>
            </c:spPr>
            <c:extLst xmlns:c16r2="http://schemas.microsoft.com/office/drawing/2015/06/chart">
              <c:ext xmlns:c16="http://schemas.microsoft.com/office/drawing/2014/chart" uri="{C3380CC4-5D6E-409C-BE32-E72D297353CC}">
                <c16:uniqueId val="{00000001-9C9F-4F67-960F-D8ECEFF91229}"/>
              </c:ext>
            </c:extLst>
          </c:dPt>
          <c:dPt>
            <c:idx val="1"/>
            <c:invertIfNegative val="0"/>
            <c:bubble3D val="0"/>
            <c:spPr>
              <a:solidFill>
                <a:srgbClr val="C40A0A"/>
              </a:solidFill>
            </c:spPr>
            <c:extLst xmlns:c16r2="http://schemas.microsoft.com/office/drawing/2015/06/chart">
              <c:ext xmlns:c16="http://schemas.microsoft.com/office/drawing/2014/chart" uri="{C3380CC4-5D6E-409C-BE32-E72D297353CC}">
                <c16:uniqueId val="{00000003-9C9F-4F67-960F-D8ECEFF91229}"/>
              </c:ext>
            </c:extLst>
          </c:dPt>
          <c:dPt>
            <c:idx val="2"/>
            <c:invertIfNegative val="0"/>
            <c:bubble3D val="0"/>
            <c:spPr>
              <a:solidFill>
                <a:srgbClr val="606B2D"/>
              </a:solidFill>
            </c:spPr>
            <c:extLst xmlns:c16r2="http://schemas.microsoft.com/office/drawing/2015/06/chart">
              <c:ext xmlns:c16="http://schemas.microsoft.com/office/drawing/2014/chart" uri="{C3380CC4-5D6E-409C-BE32-E72D297353CC}">
                <c16:uniqueId val="{00000005-9C9F-4F67-960F-D8ECEFF91229}"/>
              </c:ext>
            </c:extLst>
          </c:dPt>
          <c:dPt>
            <c:idx val="3"/>
            <c:invertIfNegative val="0"/>
            <c:bubble3D val="0"/>
            <c:spPr>
              <a:solidFill>
                <a:srgbClr val="000000"/>
              </a:solidFill>
              <a:ln>
                <a:noFill/>
              </a:ln>
            </c:spPr>
            <c:extLst xmlns:c16r2="http://schemas.microsoft.com/office/drawing/2015/06/chart">
              <c:ext xmlns:c16="http://schemas.microsoft.com/office/drawing/2014/chart" uri="{C3380CC4-5D6E-409C-BE32-E72D297353CC}">
                <c16:uniqueId val="{00000007-9C9F-4F67-960F-D8ECEFF91229}"/>
              </c:ext>
            </c:extLst>
          </c:dPt>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Sheet1!$A$3:$A$6</c:f>
              <c:strCache>
                <c:ptCount val="4"/>
                <c:pt idx="0">
                  <c:v>Black</c:v>
                </c:pt>
                <c:pt idx="1">
                  <c:v>Hispanic</c:v>
                </c:pt>
                <c:pt idx="2">
                  <c:v>White</c:v>
                </c:pt>
                <c:pt idx="3">
                  <c:v>API</c:v>
                </c:pt>
              </c:strCache>
            </c:strRef>
          </c:cat>
          <c:val>
            <c:numRef>
              <c:f>Sheet1!$B$3:$B$6</c:f>
              <c:numCache>
                <c:formatCode>General</c:formatCode>
                <c:ptCount val="4"/>
                <c:pt idx="0">
                  <c:v>36.302954881253484</c:v>
                </c:pt>
                <c:pt idx="1">
                  <c:v>13.244780244038058</c:v>
                </c:pt>
                <c:pt idx="2">
                  <c:v>3.368403446457485</c:v>
                </c:pt>
                <c:pt idx="3">
                  <c:v>2.8642121103294507</c:v>
                </c:pt>
              </c:numCache>
            </c:numRef>
          </c:val>
          <c:extLst xmlns:c16r2="http://schemas.microsoft.com/office/drawing/2015/06/chart">
            <c:ext xmlns:c16="http://schemas.microsoft.com/office/drawing/2014/chart" uri="{C3380CC4-5D6E-409C-BE32-E72D297353CC}">
              <c16:uniqueId val="{00000008-9C9F-4F67-960F-D8ECEFF91229}"/>
            </c:ext>
          </c:extLst>
        </c:ser>
        <c:dLbls>
          <c:showLegendKey val="0"/>
          <c:showVal val="0"/>
          <c:showCatName val="0"/>
          <c:showSerName val="0"/>
          <c:showPercent val="0"/>
          <c:showBubbleSize val="0"/>
        </c:dLbls>
        <c:gapWidth val="150"/>
        <c:axId val="583180536"/>
        <c:axId val="589405136"/>
      </c:barChart>
      <c:catAx>
        <c:axId val="583180536"/>
        <c:scaling>
          <c:orientation val="minMax"/>
        </c:scaling>
        <c:delete val="0"/>
        <c:axPos val="b"/>
        <c:numFmt formatCode="General" sourceLinked="0"/>
        <c:majorTickMark val="out"/>
        <c:minorTickMark val="none"/>
        <c:tickLblPos val="nextTo"/>
        <c:spPr>
          <a:ln w="6350"/>
        </c:spPr>
        <c:txPr>
          <a:bodyPr/>
          <a:lstStyle/>
          <a:p>
            <a:pPr>
              <a:defRPr sz="1000"/>
            </a:pPr>
            <a:endParaRPr lang="en-US"/>
          </a:p>
        </c:txPr>
        <c:crossAx val="589405136"/>
        <c:crosses val="autoZero"/>
        <c:auto val="1"/>
        <c:lblAlgn val="ctr"/>
        <c:lblOffset val="100"/>
        <c:noMultiLvlLbl val="0"/>
      </c:catAx>
      <c:valAx>
        <c:axId val="589405136"/>
        <c:scaling>
          <c:orientation val="minMax"/>
          <c:max val="120"/>
          <c:min val="0"/>
        </c:scaling>
        <c:delete val="0"/>
        <c:axPos val="l"/>
        <c:numFmt formatCode="General" sourceLinked="1"/>
        <c:majorTickMark val="out"/>
        <c:minorTickMark val="none"/>
        <c:tickLblPos val="nextTo"/>
        <c:spPr>
          <a:ln w="6350"/>
        </c:spPr>
        <c:txPr>
          <a:bodyPr/>
          <a:lstStyle/>
          <a:p>
            <a:pPr>
              <a:defRPr sz="1200"/>
            </a:pPr>
            <a:endParaRPr lang="en-US"/>
          </a:p>
        </c:txPr>
        <c:crossAx val="583180536"/>
        <c:crosses val="autoZero"/>
        <c:crossBetween val="between"/>
        <c:majorUnit val="3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Diagnosis rate</c:v>
                </c:pt>
              </c:strCache>
            </c:strRef>
          </c:tx>
          <c:spPr>
            <a:solidFill>
              <a:srgbClr val="2E648C"/>
            </a:solidFill>
            <a:ln>
              <a:solidFill>
                <a:srgbClr val="2E648C"/>
              </a:solidFill>
            </a:ln>
          </c:spPr>
          <c:invertIfNegative val="0"/>
          <c:dPt>
            <c:idx val="0"/>
            <c:invertIfNegative val="0"/>
            <c:bubble3D val="0"/>
            <c:spPr>
              <a:solidFill>
                <a:srgbClr val="2E648C"/>
              </a:solidFill>
              <a:ln>
                <a:noFill/>
              </a:ln>
            </c:spPr>
            <c:extLst xmlns:c16r2="http://schemas.microsoft.com/office/drawing/2015/06/chart">
              <c:ext xmlns:c16="http://schemas.microsoft.com/office/drawing/2014/chart" uri="{C3380CC4-5D6E-409C-BE32-E72D297353CC}">
                <c16:uniqueId val="{00000001-53D7-4661-8D85-EB87542CCE67}"/>
              </c:ext>
            </c:extLst>
          </c:dPt>
          <c:dPt>
            <c:idx val="1"/>
            <c:invertIfNegative val="0"/>
            <c:bubble3D val="0"/>
            <c:spPr>
              <a:solidFill>
                <a:srgbClr val="C40A0A"/>
              </a:solidFill>
              <a:ln>
                <a:noFill/>
              </a:ln>
            </c:spPr>
            <c:extLst xmlns:c16r2="http://schemas.microsoft.com/office/drawing/2015/06/chart">
              <c:ext xmlns:c16="http://schemas.microsoft.com/office/drawing/2014/chart" uri="{C3380CC4-5D6E-409C-BE32-E72D297353CC}">
                <c16:uniqueId val="{00000003-53D7-4661-8D85-EB87542CCE67}"/>
              </c:ext>
            </c:extLst>
          </c:dPt>
          <c:dPt>
            <c:idx val="2"/>
            <c:invertIfNegative val="0"/>
            <c:bubble3D val="0"/>
            <c:spPr>
              <a:solidFill>
                <a:srgbClr val="606B2D"/>
              </a:solidFill>
              <a:ln>
                <a:noFill/>
              </a:ln>
            </c:spPr>
            <c:extLst xmlns:c16r2="http://schemas.microsoft.com/office/drawing/2015/06/chart">
              <c:ext xmlns:c16="http://schemas.microsoft.com/office/drawing/2014/chart" uri="{C3380CC4-5D6E-409C-BE32-E72D297353CC}">
                <c16:uniqueId val="{00000005-53D7-4661-8D85-EB87542CCE67}"/>
              </c:ext>
            </c:extLst>
          </c:dPt>
          <c:dPt>
            <c:idx val="3"/>
            <c:invertIfNegative val="0"/>
            <c:bubble3D val="0"/>
            <c:spPr>
              <a:solidFill>
                <a:schemeClr val="tx1"/>
              </a:solidFill>
              <a:ln>
                <a:noFill/>
              </a:ln>
            </c:spPr>
            <c:extLst xmlns:c16r2="http://schemas.microsoft.com/office/drawing/2015/06/chart">
              <c:ext xmlns:c16="http://schemas.microsoft.com/office/drawing/2014/chart" uri="{C3380CC4-5D6E-409C-BE32-E72D297353CC}">
                <c16:uniqueId val="{00000007-53D7-4661-8D85-EB87542CCE67}"/>
              </c:ext>
            </c:extLst>
          </c:dPt>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Sheet1!$A$3:$A$6</c:f>
              <c:strCache>
                <c:ptCount val="4"/>
                <c:pt idx="0">
                  <c:v>Black</c:v>
                </c:pt>
                <c:pt idx="1">
                  <c:v>Latino/Hispanic</c:v>
                </c:pt>
                <c:pt idx="2">
                  <c:v>White</c:v>
                </c:pt>
                <c:pt idx="3">
                  <c:v>API</c:v>
                </c:pt>
              </c:strCache>
            </c:strRef>
          </c:cat>
          <c:val>
            <c:numRef>
              <c:f>Sheet1!$B$3:$B$6</c:f>
              <c:numCache>
                <c:formatCode>General</c:formatCode>
                <c:ptCount val="4"/>
                <c:pt idx="0">
                  <c:v>105.16018586451456</c:v>
                </c:pt>
                <c:pt idx="1">
                  <c:v>77.298067912915698</c:v>
                </c:pt>
                <c:pt idx="2">
                  <c:v>31.06023954488089</c:v>
                </c:pt>
                <c:pt idx="3">
                  <c:v>25.995954534313423</c:v>
                </c:pt>
              </c:numCache>
            </c:numRef>
          </c:val>
          <c:extLst xmlns:c16r2="http://schemas.microsoft.com/office/drawing/2015/06/chart">
            <c:ext xmlns:c16="http://schemas.microsoft.com/office/drawing/2014/chart" uri="{C3380CC4-5D6E-409C-BE32-E72D297353CC}">
              <c16:uniqueId val="{00000008-53D7-4661-8D85-EB87542CCE67}"/>
            </c:ext>
          </c:extLst>
        </c:ser>
        <c:dLbls>
          <c:showLegendKey val="0"/>
          <c:showVal val="0"/>
          <c:showCatName val="0"/>
          <c:showSerName val="0"/>
          <c:showPercent val="0"/>
          <c:showBubbleSize val="0"/>
        </c:dLbls>
        <c:gapWidth val="150"/>
        <c:axId val="589405920"/>
        <c:axId val="589406312"/>
      </c:barChart>
      <c:catAx>
        <c:axId val="589405920"/>
        <c:scaling>
          <c:orientation val="minMax"/>
        </c:scaling>
        <c:delete val="0"/>
        <c:axPos val="b"/>
        <c:numFmt formatCode="General" sourceLinked="0"/>
        <c:majorTickMark val="out"/>
        <c:minorTickMark val="none"/>
        <c:tickLblPos val="nextTo"/>
        <c:spPr>
          <a:ln w="6350"/>
        </c:spPr>
        <c:txPr>
          <a:bodyPr/>
          <a:lstStyle/>
          <a:p>
            <a:pPr>
              <a:defRPr sz="900"/>
            </a:pPr>
            <a:endParaRPr lang="en-US"/>
          </a:p>
        </c:txPr>
        <c:crossAx val="589406312"/>
        <c:crosses val="autoZero"/>
        <c:auto val="1"/>
        <c:lblAlgn val="ctr"/>
        <c:lblOffset val="100"/>
        <c:noMultiLvlLbl val="0"/>
      </c:catAx>
      <c:valAx>
        <c:axId val="589406312"/>
        <c:scaling>
          <c:orientation val="minMax"/>
          <c:max val="120"/>
          <c:min val="0"/>
        </c:scaling>
        <c:delete val="0"/>
        <c:axPos val="l"/>
        <c:numFmt formatCode="General" sourceLinked="1"/>
        <c:majorTickMark val="out"/>
        <c:minorTickMark val="none"/>
        <c:tickLblPos val="nextTo"/>
        <c:spPr>
          <a:ln w="6350"/>
        </c:spPr>
        <c:txPr>
          <a:bodyPr/>
          <a:lstStyle/>
          <a:p>
            <a:pPr>
              <a:defRPr sz="1200"/>
            </a:pPr>
            <a:endParaRPr lang="en-US"/>
          </a:p>
        </c:txPr>
        <c:crossAx val="589405920"/>
        <c:crosses val="autoZero"/>
        <c:crossBetween val="between"/>
        <c:majorUnit val="3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90615629645701"/>
          <c:y val="0.10554533186717906"/>
          <c:w val="0.85106374210527358"/>
          <c:h val="0.62576033710356183"/>
        </c:manualLayout>
      </c:layout>
      <c:lineChart>
        <c:grouping val="standard"/>
        <c:varyColors val="0"/>
        <c:ser>
          <c:idx val="0"/>
          <c:order val="0"/>
          <c:tx>
            <c:strRef>
              <c:f>Sheet1!$B$1</c:f>
              <c:strCache>
                <c:ptCount val="1"/>
                <c:pt idx="0">
                  <c:v>New Diagnoses of HIV</c:v>
                </c:pt>
              </c:strCache>
            </c:strRef>
          </c:tx>
          <c:spPr>
            <a:ln w="28575" cap="rnd">
              <a:solidFill>
                <a:srgbClr val="2E648C"/>
              </a:solidFill>
              <a:round/>
            </a:ln>
            <a:effectLst/>
          </c:spPr>
          <c:marker>
            <c:symbol val="none"/>
          </c:marker>
          <c:dLbls>
            <c:dLbl>
              <c:idx val="0"/>
              <c:layout>
                <c:manualLayout>
                  <c:x val="-7.6188001275706322E-3"/>
                  <c:y val="-4.39468503937007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840770795955714E-3"/>
                  <c:y val="-3.00579615048118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6188001275706071E-3"/>
                  <c:y val="-3.46875911344415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396829459185498E-2"/>
                  <c:y val="-3.93172207640711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2621064112104539E-2"/>
                  <c:y val="-4.857648002333041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2E648C"/>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#,##0</c:formatCode>
                <c:ptCount val="5"/>
                <c:pt idx="0">
                  <c:v>2898</c:v>
                </c:pt>
                <c:pt idx="1">
                  <c:v>2805</c:v>
                </c:pt>
                <c:pt idx="2">
                  <c:v>2494</c:v>
                </c:pt>
                <c:pt idx="3">
                  <c:v>2276</c:v>
                </c:pt>
                <c:pt idx="4">
                  <c:v>2157</c:v>
                </c:pt>
              </c:numCache>
            </c:numRef>
          </c:val>
          <c:smooth val="0"/>
        </c:ser>
        <c:ser>
          <c:idx val="2"/>
          <c:order val="1"/>
          <c:tx>
            <c:strRef>
              <c:f>Sheet1!$D$1</c:f>
              <c:strCache>
                <c:ptCount val="1"/>
                <c:pt idx="0">
                  <c:v>Estimated incident HIV infections</c:v>
                </c:pt>
              </c:strCache>
            </c:strRef>
          </c:tx>
          <c:spPr>
            <a:ln w="28575" cap="rnd">
              <a:solidFill>
                <a:srgbClr val="C40A0A"/>
              </a:solidFill>
              <a:round/>
            </a:ln>
            <a:effectLst/>
          </c:spPr>
          <c:marker>
            <c:symbol val="none"/>
          </c:marker>
          <c:dLbls>
            <c:dLbl>
              <c:idx val="0"/>
              <c:layout>
                <c:manualLayout>
                  <c:x val="-9.8694656605218922E-2"/>
                  <c:y val="3.08641509134731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0367164814315762"/>
                  <c:y val="4.57150042347937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0630631854548539"/>
                  <c:y val="3.85217077074756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0010597987492729"/>
                  <c:y val="2.685384089938480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8.5488124649994043E-2"/>
                      <c:h val="6.5734835832358812E-2"/>
                    </c:manualLayout>
                  </c15:layout>
                </c:ext>
              </c:extLst>
            </c:dLbl>
            <c:dLbl>
              <c:idx val="4"/>
              <c:layout>
                <c:manualLayout>
                  <c:x val="-9.425768824360152E-2"/>
                  <c:y val="3.95113995813916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C40A0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Sheet1!$H$2:$H$6</c:f>
                <c:numCache>
                  <c:formatCode>General</c:formatCode>
                  <c:ptCount val="5"/>
                  <c:pt idx="0">
                    <c:v>300</c:v>
                  </c:pt>
                  <c:pt idx="1">
                    <c:v>300</c:v>
                  </c:pt>
                  <c:pt idx="2">
                    <c:v>300</c:v>
                  </c:pt>
                  <c:pt idx="3">
                    <c:v>400</c:v>
                  </c:pt>
                  <c:pt idx="4">
                    <c:v>400</c:v>
                  </c:pt>
                </c:numCache>
              </c:numRef>
            </c:plus>
            <c:minus>
              <c:numRef>
                <c:f>Sheet1!$G$2:$G$6</c:f>
                <c:numCache>
                  <c:formatCode>General</c:formatCode>
                  <c:ptCount val="5"/>
                  <c:pt idx="0">
                    <c:v>200</c:v>
                  </c:pt>
                  <c:pt idx="1">
                    <c:v>400</c:v>
                  </c:pt>
                  <c:pt idx="2">
                    <c:v>400</c:v>
                  </c:pt>
                  <c:pt idx="3">
                    <c:v>400</c:v>
                  </c:pt>
                  <c:pt idx="4">
                    <c:v>500</c:v>
                  </c:pt>
                </c:numCache>
              </c:numRef>
            </c:minus>
            <c:spPr>
              <a:noFill/>
              <a:ln w="19050" cap="flat" cmpd="sng" algn="ctr">
                <a:solidFill>
                  <a:srgbClr val="C40A0A"/>
                </a:solidFill>
                <a:round/>
              </a:ln>
              <a:effectLst/>
            </c:spPr>
          </c:errBars>
          <c:cat>
            <c:numRef>
              <c:f>Sheet1!$A$2:$A$6</c:f>
              <c:numCache>
                <c:formatCode>General</c:formatCode>
                <c:ptCount val="5"/>
                <c:pt idx="0">
                  <c:v>2013</c:v>
                </c:pt>
                <c:pt idx="1">
                  <c:v>2014</c:v>
                </c:pt>
                <c:pt idx="2">
                  <c:v>2015</c:v>
                </c:pt>
                <c:pt idx="3">
                  <c:v>2016</c:v>
                </c:pt>
                <c:pt idx="4">
                  <c:v>2017</c:v>
                </c:pt>
              </c:numCache>
            </c:numRef>
          </c:cat>
          <c:val>
            <c:numRef>
              <c:f>Sheet1!$D$2:$D$6</c:f>
              <c:numCache>
                <c:formatCode>#,##0</c:formatCode>
                <c:ptCount val="5"/>
                <c:pt idx="0">
                  <c:v>2800</c:v>
                </c:pt>
                <c:pt idx="1">
                  <c:v>2800</c:v>
                </c:pt>
                <c:pt idx="2">
                  <c:v>2600</c:v>
                </c:pt>
                <c:pt idx="3">
                  <c:v>2200</c:v>
                </c:pt>
                <c:pt idx="4">
                  <c:v>1800</c:v>
                </c:pt>
              </c:numCache>
            </c:numRef>
          </c:val>
          <c:smooth val="0"/>
        </c:ser>
        <c:dLbls>
          <c:showLegendKey val="0"/>
          <c:showVal val="0"/>
          <c:showCatName val="0"/>
          <c:showSerName val="0"/>
          <c:showPercent val="0"/>
          <c:showBubbleSize val="0"/>
        </c:dLbls>
        <c:smooth val="0"/>
        <c:axId val="583182104"/>
        <c:axId val="583182888"/>
        <c:extLst>
          <c:ext xmlns:c15="http://schemas.microsoft.com/office/drawing/2012/chart" uri="{02D57815-91ED-43cb-92C2-25804820EDAC}">
            <c15:filteredLineSeries>
              <c15:ser>
                <c:idx val="1"/>
                <c:order val="2"/>
                <c:tx>
                  <c:strRef>
                    <c:extLst>
                      <c:ext uri="{02D57815-91ED-43cb-92C2-25804820EDAC}">
                        <c15:formulaRef>
                          <c15:sqref>Sheet1!$C$1</c15:sqref>
                        </c15:formulaRef>
                      </c:ext>
                    </c:extLst>
                    <c:strCache>
                      <c:ptCount val="1"/>
                      <c:pt idx="0">
                        <c:v>Incidence (STARHS)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Sheet1!$A$2:$A$6</c15:sqref>
                        </c15:formulaRef>
                      </c:ext>
                    </c:extLst>
                    <c:numCache>
                      <c:formatCode>General</c:formatCode>
                      <c:ptCount val="5"/>
                      <c:pt idx="0">
                        <c:v>2013</c:v>
                      </c:pt>
                      <c:pt idx="1">
                        <c:v>2014</c:v>
                      </c:pt>
                      <c:pt idx="2">
                        <c:v>2015</c:v>
                      </c:pt>
                      <c:pt idx="3">
                        <c:v>2016</c:v>
                      </c:pt>
                      <c:pt idx="4">
                        <c:v>2017</c:v>
                      </c:pt>
                    </c:numCache>
                  </c:numRef>
                </c:cat>
                <c:val>
                  <c:numRef>
                    <c:extLst>
                      <c:ext uri="{02D57815-91ED-43cb-92C2-25804820EDAC}">
                        <c15:formulaRef>
                          <c15:sqref>Sheet1!$C$2:$C$6</c15:sqref>
                        </c15:formulaRef>
                      </c:ext>
                    </c:extLst>
                    <c:numCache>
                      <c:formatCode>#,##0</c:formatCode>
                      <c:ptCount val="5"/>
                      <c:pt idx="0">
                        <c:v>1883</c:v>
                      </c:pt>
                      <c:pt idx="1">
                        <c:v>1869</c:v>
                      </c:pt>
                      <c:pt idx="2">
                        <c:v>1623</c:v>
                      </c:pt>
                      <c:pt idx="3">
                        <c:v>1541</c:v>
                      </c:pt>
                    </c:numCache>
                  </c:numRef>
                </c:val>
                <c:smooth val="0"/>
              </c15:ser>
            </c15:filteredLineSeries>
          </c:ext>
        </c:extLst>
      </c:lineChart>
      <c:catAx>
        <c:axId val="583182104"/>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n-US" sz="900">
                    <a:solidFill>
                      <a:sysClr val="windowText" lastClr="000000"/>
                    </a:solidFill>
                  </a:rPr>
                  <a:t>Year of diagnosis</a:t>
                </a:r>
              </a:p>
            </c:rich>
          </c:tx>
          <c:layout>
            <c:manualLayout>
              <c:xMode val="edge"/>
              <c:yMode val="edge"/>
              <c:x val="0.48668066988240127"/>
              <c:y val="0.7785703810832522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ysClr val="window" lastClr="FFFFFF">
                <a:lumMod val="65000"/>
              </a:sys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83182888"/>
        <c:crosses val="autoZero"/>
        <c:auto val="1"/>
        <c:lblAlgn val="ctr"/>
        <c:lblOffset val="100"/>
        <c:noMultiLvlLbl val="0"/>
      </c:catAx>
      <c:valAx>
        <c:axId val="583182888"/>
        <c:scaling>
          <c:orientation val="minMax"/>
          <c:max val="3500"/>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a:solidFill>
                      <a:sysClr val="windowText" lastClr="000000"/>
                    </a:solidFill>
                  </a:rPr>
                  <a:t>Number of HIV cases</a:t>
                </a:r>
              </a:p>
            </c:rich>
          </c:tx>
          <c:layout>
            <c:manualLayout>
              <c:xMode val="edge"/>
              <c:yMode val="edge"/>
              <c:x val="2.1123379163754535E-3"/>
              <c:y val="0.1922391986795595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solidFill>
              <a:sysClr val="window" lastClr="FFFFFF">
                <a:lumMod val="65000"/>
              </a:sys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83182104"/>
        <c:crosses val="autoZero"/>
        <c:crossBetween val="between"/>
      </c:valAx>
      <c:spPr>
        <a:noFill/>
        <a:ln>
          <a:noFill/>
        </a:ln>
        <a:effectLst/>
      </c:spPr>
    </c:plotArea>
    <c:legend>
      <c:legendPos val="b"/>
      <c:layout>
        <c:manualLayout>
          <c:xMode val="edge"/>
          <c:yMode val="edge"/>
          <c:x val="0.17598290229218294"/>
          <c:y val="5.6293707502223178E-2"/>
          <c:w val="0.774474617147212"/>
          <c:h val="3.7566566312942758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24934413061541"/>
          <c:y val="0.12427763598231165"/>
          <c:w val="0.81571190700272"/>
          <c:h val="0.68421423393011893"/>
        </c:manualLayout>
      </c:layout>
      <c:barChart>
        <c:barDir val="col"/>
        <c:grouping val="percentStacked"/>
        <c:varyColors val="0"/>
        <c:ser>
          <c:idx val="0"/>
          <c:order val="0"/>
          <c:tx>
            <c:strRef>
              <c:f>Sheet1!$B$1</c:f>
              <c:strCache>
                <c:ptCount val="1"/>
                <c:pt idx="0">
                  <c:v>AHI</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3.1564310348930306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855880601027425E-3"/>
                  <c:y val="-3.6438603480475576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750581052418331E-3"/>
                  <c:y val="-4.2997981965883017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005580001241915E-3"/>
                  <c:y val="-4.423171545181627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3933520301754612E-3"/>
                  <c:y val="-4.958729705477554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5.3980109813602517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2298430420079587E-3"/>
                  <c:y val="-5.834317787024861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9.0187447894162852E-17"/>
                  <c:y val="-6.0298844063302777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4153826830934574E-3"/>
                  <c:y val="-6.94916841488755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7.0677250407406564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General</c:formatCode>
                <c:ptCount val="10"/>
                <c:pt idx="0">
                  <c:v>1.9</c:v>
                </c:pt>
                <c:pt idx="1">
                  <c:v>3.5</c:v>
                </c:pt>
                <c:pt idx="2">
                  <c:v>5.2</c:v>
                </c:pt>
                <c:pt idx="3">
                  <c:v>5.9</c:v>
                </c:pt>
                <c:pt idx="4">
                  <c:v>8.1999999999999993</c:v>
                </c:pt>
                <c:pt idx="5">
                  <c:v>9.4</c:v>
                </c:pt>
                <c:pt idx="6">
                  <c:v>9.6</c:v>
                </c:pt>
                <c:pt idx="7">
                  <c:v>10.5</c:v>
                </c:pt>
                <c:pt idx="8">
                  <c:v>12.1</c:v>
                </c:pt>
                <c:pt idx="9">
                  <c:v>13.7</c:v>
                </c:pt>
              </c:numCache>
            </c:numRef>
          </c:val>
        </c:ser>
        <c:ser>
          <c:idx val="1"/>
          <c:order val="1"/>
          <c:tx>
            <c:strRef>
              <c:f>Sheet1!$C$1</c:f>
              <c:strCache>
                <c:ptCount val="1"/>
                <c:pt idx="0">
                  <c:v>NON AHI</c:v>
                </c:pt>
              </c:strCache>
            </c:strRef>
          </c:tx>
          <c:spPr>
            <a:solidFill>
              <a:srgbClr val="FFC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elete val="1"/>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General</c:formatCode>
                <c:ptCount val="10"/>
                <c:pt idx="0">
                  <c:v>98.12</c:v>
                </c:pt>
                <c:pt idx="1">
                  <c:v>96.51</c:v>
                </c:pt>
                <c:pt idx="2">
                  <c:v>94.76</c:v>
                </c:pt>
                <c:pt idx="3">
                  <c:v>94.07</c:v>
                </c:pt>
                <c:pt idx="4">
                  <c:v>91.79</c:v>
                </c:pt>
                <c:pt idx="5">
                  <c:v>90.58</c:v>
                </c:pt>
                <c:pt idx="6">
                  <c:v>90.41</c:v>
                </c:pt>
                <c:pt idx="7">
                  <c:v>89.49</c:v>
                </c:pt>
                <c:pt idx="8">
                  <c:v>87.92</c:v>
                </c:pt>
                <c:pt idx="9">
                  <c:v>86.28</c:v>
                </c:pt>
              </c:numCache>
            </c:numRef>
          </c:val>
        </c:ser>
        <c:dLbls>
          <c:dLblPos val="ctr"/>
          <c:showLegendKey val="0"/>
          <c:showVal val="1"/>
          <c:showCatName val="0"/>
          <c:showSerName val="0"/>
          <c:showPercent val="0"/>
          <c:showBubbleSize val="0"/>
        </c:dLbls>
        <c:gapWidth val="110"/>
        <c:overlap val="100"/>
        <c:axId val="589407096"/>
        <c:axId val="589407488"/>
      </c:barChart>
      <c:catAx>
        <c:axId val="58940709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589407488"/>
        <c:crosses val="autoZero"/>
        <c:auto val="1"/>
        <c:lblAlgn val="ctr"/>
        <c:lblOffset val="100"/>
        <c:noMultiLvlLbl val="0"/>
      </c:catAx>
      <c:valAx>
        <c:axId val="58940748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0" i="0" u="none" strike="noStrike" kern="1200" cap="all" baseline="0">
                    <a:solidFill>
                      <a:schemeClr val="tx1"/>
                    </a:solidFill>
                    <a:latin typeface="+mn-lt"/>
                    <a:ea typeface="+mn-ea"/>
                    <a:cs typeface="+mn-cs"/>
                  </a:defRPr>
                </a:pPr>
                <a:r>
                  <a:rPr lang="en-US" sz="1200" b="0" dirty="0" smtClean="0">
                    <a:solidFill>
                      <a:schemeClr val="tx1"/>
                    </a:solidFill>
                  </a:rPr>
                  <a:t>Percent</a:t>
                </a:r>
                <a:r>
                  <a:rPr lang="en-US" sz="1200" b="0" baseline="0" dirty="0" smtClean="0">
                    <a:solidFill>
                      <a:schemeClr val="tx1"/>
                    </a:solidFill>
                  </a:rPr>
                  <a:t> of HIV Diagnoses</a:t>
                </a:r>
                <a:endParaRPr lang="en-US" sz="1200" b="0" dirty="0">
                  <a:solidFill>
                    <a:schemeClr val="tx1"/>
                  </a:solidFill>
                </a:endParaRPr>
              </a:p>
            </c:rich>
          </c:tx>
          <c:layout>
            <c:manualLayout>
              <c:xMode val="edge"/>
              <c:yMode val="edge"/>
              <c:x val="3.637643120696869E-3"/>
              <c:y val="0.24193431997238551"/>
            </c:manualLayout>
          </c:layout>
          <c:overlay val="0"/>
          <c:spPr>
            <a:noFill/>
            <a:ln>
              <a:noFill/>
            </a:ln>
            <a:effectLst/>
          </c:spPr>
          <c:txPr>
            <a:bodyPr rot="-5400000" spcFirstLastPara="1" vertOverflow="ellipsis" vert="horz" wrap="square" anchor="ctr" anchorCtr="1"/>
            <a:lstStyle/>
            <a:p>
              <a:pPr>
                <a:defRPr sz="1200" b="0" i="0" u="none" strike="noStrike" kern="1200" cap="all"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9407096"/>
        <c:crosses val="autoZero"/>
        <c:crossBetween val="between"/>
      </c:valAx>
      <c:spPr>
        <a:noFill/>
        <a:ln>
          <a:noFill/>
        </a:ln>
        <a:effectLst/>
      </c:spPr>
    </c:plotArea>
    <c:legend>
      <c:legendPos val="b"/>
      <c:layout>
        <c:manualLayout>
          <c:xMode val="edge"/>
          <c:yMode val="edge"/>
          <c:x val="0.389045378232376"/>
          <c:y val="0.89696280804499395"/>
          <c:w val="0.2184066769399427"/>
          <c:h val="0.1030371919550060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24103111030436E-2"/>
          <c:y val="6.4969538162034379E-2"/>
          <c:w val="0.86492409630352407"/>
          <c:h val="0.81215496862561054"/>
        </c:manualLayout>
      </c:layout>
      <c:barChart>
        <c:barDir val="col"/>
        <c:grouping val="clustered"/>
        <c:varyColors val="0"/>
        <c:ser>
          <c:idx val="0"/>
          <c:order val="0"/>
          <c:tx>
            <c:strRef>
              <c:f>Sheet1!$C$2</c:f>
              <c:strCache>
                <c:ptCount val="1"/>
                <c:pt idx="0">
                  <c:v>%</c:v>
                </c:pt>
              </c:strCache>
            </c:strRef>
          </c:tx>
          <c:spPr>
            <a:solidFill>
              <a:srgbClr val="2E648C"/>
            </a:solidFill>
          </c:spPr>
          <c:invertIfNegative val="0"/>
          <c:dLbls>
            <c:spPr>
              <a:noFill/>
              <a:ln>
                <a:noFill/>
              </a:ln>
              <a:effectLst/>
            </c:spPr>
            <c:txPr>
              <a:bodyPr/>
              <a:lstStyle/>
              <a:p>
                <a:pPr>
                  <a:defRPr sz="1400" baseline="0">
                    <a:solidFill>
                      <a:schemeClr val="bg1"/>
                    </a:solidFill>
                    <a:latin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Sheet1!$A$3:$A$7</c:f>
              <c:strCache>
                <c:ptCount val="5"/>
                <c:pt idx="0">
                  <c:v>People living with
HIV/AIDS</c:v>
                </c:pt>
                <c:pt idx="1">
                  <c:v>HIV-diagnosed</c:v>
                </c:pt>
                <c:pt idx="2">
                  <c:v>Retained in care</c:v>
                </c:pt>
                <c:pt idx="3">
                  <c:v>Prescribed ART</c:v>
                </c:pt>
                <c:pt idx="4">
                  <c:v>Virally suppressed</c:v>
                </c:pt>
              </c:strCache>
            </c:strRef>
          </c:cat>
          <c:val>
            <c:numRef>
              <c:f>Sheet1!$C$3:$C$7</c:f>
              <c:numCache>
                <c:formatCode>0%</c:formatCode>
                <c:ptCount val="5"/>
                <c:pt idx="0">
                  <c:v>1</c:v>
                </c:pt>
                <c:pt idx="1">
                  <c:v>0.92599999999999982</c:v>
                </c:pt>
                <c:pt idx="2">
                  <c:v>0.85870247582789749</c:v>
                </c:pt>
                <c:pt idx="3">
                  <c:v>0.80031070747160049</c:v>
                </c:pt>
                <c:pt idx="4">
                  <c:v>0.74498071039562352</c:v>
                </c:pt>
              </c:numCache>
            </c:numRef>
          </c:val>
        </c:ser>
        <c:dLbls>
          <c:showLegendKey val="0"/>
          <c:showVal val="0"/>
          <c:showCatName val="0"/>
          <c:showSerName val="0"/>
          <c:showPercent val="0"/>
          <c:showBubbleSize val="0"/>
        </c:dLbls>
        <c:gapWidth val="50"/>
        <c:axId val="589408272"/>
        <c:axId val="589408664"/>
      </c:barChart>
      <c:catAx>
        <c:axId val="589408272"/>
        <c:scaling>
          <c:orientation val="minMax"/>
        </c:scaling>
        <c:delete val="0"/>
        <c:axPos val="b"/>
        <c:numFmt formatCode="General" sourceLinked="1"/>
        <c:majorTickMark val="none"/>
        <c:minorTickMark val="none"/>
        <c:tickLblPos val="nextTo"/>
        <c:spPr>
          <a:ln w="3589">
            <a:solidFill>
              <a:schemeClr val="bg1">
                <a:lumMod val="65000"/>
              </a:schemeClr>
            </a:solidFill>
            <a:prstDash val="solid"/>
          </a:ln>
        </c:spPr>
        <c:txPr>
          <a:bodyPr rot="0" vert="horz"/>
          <a:lstStyle/>
          <a:p>
            <a:pPr>
              <a:defRPr sz="900" b="1" i="0" u="none" strike="noStrike" baseline="0">
                <a:solidFill>
                  <a:schemeClr val="tx1"/>
                </a:solidFill>
                <a:latin typeface="Calibri" panose="020F0502020204030204" pitchFamily="34" charset="0"/>
                <a:ea typeface="Arial"/>
                <a:cs typeface="Arial"/>
              </a:defRPr>
            </a:pPr>
            <a:endParaRPr lang="en-US"/>
          </a:p>
        </c:txPr>
        <c:crossAx val="589408664"/>
        <c:crosses val="autoZero"/>
        <c:auto val="0"/>
        <c:lblAlgn val="ctr"/>
        <c:lblOffset val="100"/>
        <c:noMultiLvlLbl val="0"/>
      </c:catAx>
      <c:valAx>
        <c:axId val="589408664"/>
        <c:scaling>
          <c:orientation val="minMax"/>
          <c:max val="1"/>
          <c:min val="0"/>
        </c:scaling>
        <c:delete val="0"/>
        <c:axPos val="l"/>
        <c:numFmt formatCode="0%" sourceLinked="0"/>
        <c:majorTickMark val="cross"/>
        <c:minorTickMark val="none"/>
        <c:tickLblPos val="nextTo"/>
        <c:spPr>
          <a:ln w="3589">
            <a:solidFill>
              <a:schemeClr val="bg1">
                <a:lumMod val="65000"/>
              </a:schemeClr>
            </a:solidFill>
            <a:prstDash val="solid"/>
          </a:ln>
        </c:spPr>
        <c:txPr>
          <a:bodyPr rot="0" vert="horz"/>
          <a:lstStyle/>
          <a:p>
            <a:pPr>
              <a:defRPr sz="1100" b="1" i="0" u="none" strike="noStrike" baseline="0">
                <a:solidFill>
                  <a:schemeClr val="tx1"/>
                </a:solidFill>
                <a:latin typeface="+mn-lt"/>
                <a:ea typeface="Arial"/>
                <a:cs typeface="Arial"/>
              </a:defRPr>
            </a:pPr>
            <a:endParaRPr lang="en-US"/>
          </a:p>
        </c:txPr>
        <c:crossAx val="589408272"/>
        <c:crosses val="autoZero"/>
        <c:crossBetween val="between"/>
        <c:majorUnit val="0.2"/>
      </c:valAx>
    </c:plotArea>
    <c:plotVisOnly val="1"/>
    <c:dispBlanksAs val="gap"/>
    <c:showDLblsOverMax val="0"/>
  </c:chart>
  <c:spPr>
    <a:noFill/>
    <a:ln>
      <a:noFill/>
    </a:ln>
  </c:spPr>
  <c:txPr>
    <a:bodyPr/>
    <a:lstStyle/>
    <a:p>
      <a:pPr>
        <a:defRPr sz="203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0.14297</cdr:x>
      <cdr:y>0.81252</cdr:y>
    </cdr:from>
    <cdr:to>
      <cdr:x>0.34543</cdr:x>
      <cdr:y>0.91849</cdr:y>
    </cdr:to>
    <cdr:sp macro="" textlink="">
      <cdr:nvSpPr>
        <cdr:cNvPr id="2" name="TextBox 9"/>
        <cdr:cNvSpPr txBox="1"/>
      </cdr:nvSpPr>
      <cdr:spPr>
        <a:xfrm xmlns:a="http://schemas.openxmlformats.org/drawingml/2006/main">
          <a:off x="1194411" y="3067998"/>
          <a:ext cx="1691407"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a:solidFill>
                <a:schemeClr val="tx1"/>
              </a:solidFill>
            </a:rPr>
            <a:t>Race</a:t>
          </a:r>
          <a:r>
            <a:rPr lang="en-US" sz="1000" dirty="0" smtClean="0">
              <a:solidFill>
                <a:schemeClr val="tx1"/>
              </a:solidFill>
            </a:rPr>
            <a:t>/</a:t>
          </a:r>
        </a:p>
        <a:p xmlns:a="http://schemas.openxmlformats.org/drawingml/2006/main">
          <a:pPr algn="ctr"/>
          <a:r>
            <a:rPr lang="en-US" sz="1000" dirty="0" smtClean="0">
              <a:solidFill>
                <a:schemeClr val="tx1"/>
              </a:solidFill>
            </a:rPr>
            <a:t>Ethnicity</a:t>
          </a:r>
          <a:endParaRPr lang="en-US" sz="8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C5CE62-EB44-DB48-8FC0-D50FF1C810D7}" type="datetimeFigureOut">
              <a:rPr lang="en-US" smtClean="0"/>
              <a:t>7/18/2019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30DB4-8EE6-C341-8D6D-55308C1F1758}" type="slidenum">
              <a:rPr lang="en-US" smtClean="0"/>
              <a:t>‹#›</a:t>
            </a:fld>
            <a:endParaRPr lang="en-US"/>
          </a:p>
        </p:txBody>
      </p:sp>
    </p:spTree>
    <p:extLst>
      <p:ext uri="{BB962C8B-B14F-4D97-AF65-F5344CB8AC3E}">
        <p14:creationId xmlns:p14="http://schemas.microsoft.com/office/powerpoint/2010/main" val="10149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A30DB4-8EE6-C341-8D6D-55308C1F1758}" type="slidenum">
              <a:rPr lang="en-US" smtClean="0"/>
              <a:t>2</a:t>
            </a:fld>
            <a:endParaRPr lang="en-US"/>
          </a:p>
        </p:txBody>
      </p:sp>
    </p:spTree>
    <p:extLst>
      <p:ext uri="{BB962C8B-B14F-4D97-AF65-F5344CB8AC3E}">
        <p14:creationId xmlns:p14="http://schemas.microsoft.com/office/powerpoint/2010/main" val="2214368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72DB08-8DF8-4395-8423-B2D237F38DA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96713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1930" eaLnBrk="0" hangingPunct="0">
              <a:defRPr sz="2400">
                <a:solidFill>
                  <a:schemeClr val="tx1"/>
                </a:solidFill>
                <a:latin typeface="Times New Roman" pitchFamily="18" charset="0"/>
              </a:defRPr>
            </a:lvl1pPr>
            <a:lvl2pPr marL="750677" indent="-288722" defTabSz="931930" eaLnBrk="0" hangingPunct="0">
              <a:defRPr sz="2400">
                <a:solidFill>
                  <a:schemeClr val="tx1"/>
                </a:solidFill>
                <a:latin typeface="Times New Roman" pitchFamily="18" charset="0"/>
              </a:defRPr>
            </a:lvl2pPr>
            <a:lvl3pPr marL="1154887" indent="-230977" defTabSz="931930" eaLnBrk="0" hangingPunct="0">
              <a:defRPr sz="2400">
                <a:solidFill>
                  <a:schemeClr val="tx1"/>
                </a:solidFill>
                <a:latin typeface="Times New Roman" pitchFamily="18" charset="0"/>
              </a:defRPr>
            </a:lvl3pPr>
            <a:lvl4pPr marL="1616842" indent="-230977" defTabSz="931930" eaLnBrk="0" hangingPunct="0">
              <a:defRPr sz="2400">
                <a:solidFill>
                  <a:schemeClr val="tx1"/>
                </a:solidFill>
                <a:latin typeface="Times New Roman" pitchFamily="18" charset="0"/>
              </a:defRPr>
            </a:lvl4pPr>
            <a:lvl5pPr marL="2078797" indent="-230977" defTabSz="931930" eaLnBrk="0" hangingPunct="0">
              <a:defRPr sz="2400">
                <a:solidFill>
                  <a:schemeClr val="tx1"/>
                </a:solidFill>
                <a:latin typeface="Times New Roman" pitchFamily="18" charset="0"/>
              </a:defRPr>
            </a:lvl5pPr>
            <a:lvl6pPr marL="2540752" indent="-230977" algn="ctr" defTabSz="931930" eaLnBrk="0" fontAlgn="base" hangingPunct="0">
              <a:spcBef>
                <a:spcPct val="0"/>
              </a:spcBef>
              <a:spcAft>
                <a:spcPct val="0"/>
              </a:spcAft>
              <a:defRPr sz="2400">
                <a:solidFill>
                  <a:schemeClr val="tx1"/>
                </a:solidFill>
                <a:latin typeface="Times New Roman" pitchFamily="18" charset="0"/>
              </a:defRPr>
            </a:lvl6pPr>
            <a:lvl7pPr marL="3002707" indent="-230977" algn="ctr" defTabSz="931930" eaLnBrk="0" fontAlgn="base" hangingPunct="0">
              <a:spcBef>
                <a:spcPct val="0"/>
              </a:spcBef>
              <a:spcAft>
                <a:spcPct val="0"/>
              </a:spcAft>
              <a:defRPr sz="2400">
                <a:solidFill>
                  <a:schemeClr val="tx1"/>
                </a:solidFill>
                <a:latin typeface="Times New Roman" pitchFamily="18" charset="0"/>
              </a:defRPr>
            </a:lvl7pPr>
            <a:lvl8pPr marL="3464662" indent="-230977" algn="ctr" defTabSz="931930" eaLnBrk="0" fontAlgn="base" hangingPunct="0">
              <a:spcBef>
                <a:spcPct val="0"/>
              </a:spcBef>
              <a:spcAft>
                <a:spcPct val="0"/>
              </a:spcAft>
              <a:defRPr sz="2400">
                <a:solidFill>
                  <a:schemeClr val="tx1"/>
                </a:solidFill>
                <a:latin typeface="Times New Roman" pitchFamily="18" charset="0"/>
              </a:defRPr>
            </a:lvl8pPr>
            <a:lvl9pPr marL="3926616" indent="-230977" algn="ctr" defTabSz="931930" eaLnBrk="0" fontAlgn="base" hangingPunct="0">
              <a:spcBef>
                <a:spcPct val="0"/>
              </a:spcBef>
              <a:spcAft>
                <a:spcPct val="0"/>
              </a:spcAft>
              <a:defRPr sz="2400">
                <a:solidFill>
                  <a:schemeClr val="tx1"/>
                </a:solidFill>
                <a:latin typeface="Times New Roman" pitchFamily="18" charset="0"/>
              </a:defRPr>
            </a:lvl9pPr>
          </a:lstStyle>
          <a:p>
            <a:pPr eaLnBrk="1" hangingPunct="1"/>
            <a:fld id="{15D5BBD8-A054-49A2-A193-0DA2696E459D}" type="slidenum">
              <a:rPr lang="en-US" altLang="en-US" sz="1200"/>
              <a:pPr eaLnBrk="1" hangingPunct="1"/>
              <a:t>6</a:t>
            </a:fld>
            <a:endParaRPr lang="en-US" altLang="en-US" sz="1200"/>
          </a:p>
        </p:txBody>
      </p:sp>
      <p:sp>
        <p:nvSpPr>
          <p:cNvPr id="36867" name="Rectangle 2"/>
          <p:cNvSpPr>
            <a:spLocks noGrp="1" noRot="1" noChangeAspect="1" noChangeArrowheads="1" noTextEdit="1"/>
          </p:cNvSpPr>
          <p:nvPr>
            <p:ph type="sldImg"/>
          </p:nvPr>
        </p:nvSpPr>
        <p:spPr>
          <a:xfrm>
            <a:off x="407988" y="696913"/>
            <a:ext cx="6194425" cy="3484562"/>
          </a:xfrm>
          <a:ln/>
        </p:spPr>
      </p:sp>
      <p:sp>
        <p:nvSpPr>
          <p:cNvPr id="36868" name="Rectangle 3"/>
          <p:cNvSpPr>
            <a:spLocks noGrp="1" noChangeArrowheads="1"/>
          </p:cNvSpPr>
          <p:nvPr>
            <p:ph type="body" idx="1"/>
          </p:nvPr>
        </p:nvSpPr>
        <p:spPr>
          <a:noFill/>
        </p:spPr>
        <p:txBody>
          <a:bodyPr/>
          <a:lstStyle/>
          <a:p>
            <a:pPr eaLnBrk="1" hangingPunct="1"/>
            <a:r>
              <a:rPr lang="en-US" altLang="en-US" dirty="0" smtClean="0"/>
              <a:t>Same format as last year’s slide.</a:t>
            </a:r>
          </a:p>
        </p:txBody>
      </p:sp>
    </p:spTree>
    <p:extLst>
      <p:ext uri="{BB962C8B-B14F-4D97-AF65-F5344CB8AC3E}">
        <p14:creationId xmlns:p14="http://schemas.microsoft.com/office/powerpoint/2010/main" val="756876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4425" y="536575"/>
            <a:ext cx="4764088" cy="2681288"/>
          </a:xfrm>
        </p:spPr>
      </p:sp>
      <p:sp>
        <p:nvSpPr>
          <p:cNvPr id="3" name="Notes Placeholder 2"/>
          <p:cNvSpPr>
            <a:spLocks noGrp="1"/>
          </p:cNvSpPr>
          <p:nvPr>
            <p:ph type="body" idx="1"/>
          </p:nvPr>
        </p:nvSpPr>
        <p:spPr/>
        <p:txBody>
          <a:bodyPr/>
          <a:lstStyle/>
          <a:p>
            <a:pPr defTabSz="933057">
              <a:defRPr/>
            </a:pPr>
            <a:r>
              <a:rPr lang="en-US" dirty="0"/>
              <a:t>This graph highlights different demographic characteristics of persons diagnosed with HIV in NYC</a:t>
            </a:r>
          </a:p>
          <a:p>
            <a:pPr defTabSz="933057">
              <a:defRPr/>
            </a:pPr>
            <a:endParaRPr lang="en-US" dirty="0"/>
          </a:p>
          <a:p>
            <a:pPr defTabSz="933057">
              <a:defRPr/>
            </a:pPr>
            <a:r>
              <a:rPr lang="en-US" dirty="0"/>
              <a:t>We not surprisingly those impacted by racism and other systems of oppression such as homophobia and transphobia</a:t>
            </a:r>
          </a:p>
          <a:p>
            <a:pPr defTabSz="933057">
              <a:defRPr/>
            </a:pPr>
            <a:endParaRPr lang="en-US" dirty="0"/>
          </a:p>
          <a:p>
            <a:pPr defTabSz="933057">
              <a:defRPr/>
            </a:pPr>
            <a:r>
              <a:rPr lang="en-US" dirty="0"/>
              <a:t>We find men and people of trans experience disproportionately represented among people with new HIV diagnoses in NYC in 2016</a:t>
            </a:r>
          </a:p>
          <a:p>
            <a:pPr defTabSz="933057">
              <a:defRPr/>
            </a:pPr>
            <a:endParaRPr lang="en-US" dirty="0"/>
          </a:p>
          <a:p>
            <a:pPr defTabSz="933057">
              <a:defRPr/>
            </a:pPr>
            <a:r>
              <a:rPr lang="en-US" dirty="0"/>
              <a:t>Men who are primarily men who have sex with men – primarily Black and Latino MSM</a:t>
            </a:r>
          </a:p>
          <a:p>
            <a:pPr defTabSz="933057">
              <a:defRPr/>
            </a:pPr>
            <a:endParaRPr lang="en-US" dirty="0"/>
          </a:p>
          <a:p>
            <a:pPr defTabSz="933057">
              <a:defRPr/>
            </a:pPr>
            <a:r>
              <a:rPr lang="en-US" dirty="0"/>
              <a:t>People of trans experience were all trans women – 93% were non-Latina Black or Latina</a:t>
            </a:r>
          </a:p>
          <a:p>
            <a:pPr defTabSz="933057">
              <a:defRPr/>
            </a:pPr>
            <a:endParaRPr lang="en-US" dirty="0"/>
          </a:p>
          <a:p>
            <a:pPr defTabSz="933057">
              <a:defRPr/>
            </a:pPr>
            <a:r>
              <a:rPr lang="en-US" dirty="0"/>
              <a:t>Among cis women – although smaller number – 90% of new HIV diagnoses were among non-Latina Black or Latina</a:t>
            </a:r>
          </a:p>
          <a:p>
            <a:pPr defTabSz="933057">
              <a:defRPr/>
            </a:pPr>
            <a:endParaRPr lang="en-US" dirty="0"/>
          </a:p>
          <a:p>
            <a:pPr defTabSz="933057">
              <a:defRPr/>
            </a:pPr>
            <a:r>
              <a:rPr lang="en-US" dirty="0"/>
              <a:t>We also see that because risk is structural that high and very high poverty areas have disproportionate number of HIV diagnoses</a:t>
            </a:r>
          </a:p>
        </p:txBody>
      </p:sp>
      <p:sp>
        <p:nvSpPr>
          <p:cNvPr id="4" name="Slide Number Placeholder 3"/>
          <p:cNvSpPr>
            <a:spLocks noGrp="1"/>
          </p:cNvSpPr>
          <p:nvPr>
            <p:ph type="sldNum" sz="quarter" idx="10"/>
          </p:nvPr>
        </p:nvSpPr>
        <p:spPr/>
        <p:txBody>
          <a:bodyPr/>
          <a:lstStyle/>
          <a:p>
            <a:fld id="{5F77145C-DEC1-4455-B485-1911E7A14C1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60325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smtClean="0"/>
              <a:t>In 2017, the HIV diagnosis rate among Black males was 1.4 times higher than the rate among Latino/Hispanic males and over 3 times higher than the rate among White males.  </a:t>
            </a:r>
          </a:p>
          <a:p>
            <a:endParaRPr lang="en-US" baseline="0" dirty="0" smtClean="0"/>
          </a:p>
          <a:p>
            <a:r>
              <a:rPr lang="en-US" sz="1200" dirty="0" smtClean="0"/>
              <a:t>In 2017, the HIV diagnosis rate among Black females was 2.7 times higher than the rate among Latina/Hispanic females and over 10 times higher than the rate among White females.  </a:t>
            </a:r>
            <a:endParaRPr lang="en-US" sz="1200" dirty="0"/>
          </a:p>
        </p:txBody>
      </p:sp>
      <p:sp>
        <p:nvSpPr>
          <p:cNvPr id="4" name="Slide Number Placeholder 3"/>
          <p:cNvSpPr>
            <a:spLocks noGrp="1"/>
          </p:cNvSpPr>
          <p:nvPr>
            <p:ph type="sldNum" sz="quarter" idx="10"/>
          </p:nvPr>
        </p:nvSpPr>
        <p:spPr/>
        <p:txBody>
          <a:bodyPr/>
          <a:lstStyle/>
          <a:p>
            <a:pPr>
              <a:defRPr/>
            </a:pPr>
            <a:fld id="{F35A4AE7-8488-4829-A645-0409805FE6ED}" type="slidenum">
              <a:rPr lang="en-US" smtClean="0"/>
              <a:pPr>
                <a:defRPr/>
              </a:pPr>
              <a:t>8</a:t>
            </a:fld>
            <a:endParaRPr lang="en-US"/>
          </a:p>
        </p:txBody>
      </p:sp>
    </p:spTree>
    <p:extLst>
      <p:ext uri="{BB962C8B-B14F-4D97-AF65-F5344CB8AC3E}">
        <p14:creationId xmlns:p14="http://schemas.microsoft.com/office/powerpoint/2010/main" val="3764578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NEW: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0000"/>
                </a:solidFill>
              </a:rPr>
              <a:t>HIV incidence surveillance based on the Stratified Extrapolation Approach (SEA) was discontinued in the U.S. as of 2017. A new method </a:t>
            </a:r>
            <a:r>
              <a:rPr lang="en-US" sz="1200" dirty="0" smtClean="0"/>
              <a:t>is being used nationally and locally to </a:t>
            </a:r>
            <a:r>
              <a:rPr lang="en-US" sz="1200" dirty="0" smtClean="0">
                <a:solidFill>
                  <a:srgbClr val="000000"/>
                </a:solidFill>
              </a:rPr>
              <a:t>estimate incidence based on distribution of C</a:t>
            </a:r>
            <a:r>
              <a:rPr lang="en-US" sz="1200" dirty="0" smtClean="0"/>
              <a:t>D4 count at HIV diagnosis to estimate timing of HIV infection</a:t>
            </a:r>
            <a:r>
              <a:rPr lang="en-US" sz="1200" dirty="0" smtClean="0">
                <a:solidFill>
                  <a:srgbClr val="000000"/>
                </a:solidFill>
              </a:rPr>
              <a:t>. The CD4-depletion model uses parameters based on the U.S. national population. It produces trends in estimated incidence that are consistent with previous SEA-based incidence trends, but annual estimated numbers of new HIV infections that are higher. Estimated HIV incidence overall declined in NYC between 2013 and 2017. </a:t>
            </a:r>
            <a:endParaRPr lang="en-US" sz="1200" dirty="0" smtClean="0"/>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number of new HIV diagnoses in NYC has been decreasing in recent years, from 2,898 new HIV diagnoses in 2013 to 2,157 new HIV diagnoses in 2017. This represents a 26% decline over the past 5 years.</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Citywide, estimated HIV incidence declined significantly between 2013 and 2017. </a:t>
            </a:r>
          </a:p>
          <a:p>
            <a:endParaRPr lang="en-US"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OLD: </a:t>
            </a:r>
          </a:p>
          <a:p>
            <a:r>
              <a:rPr lang="en-US" sz="1200" kern="1200" dirty="0" smtClean="0">
                <a:solidFill>
                  <a:schemeClr val="tx1"/>
                </a:solidFill>
                <a:effectLst/>
                <a:latin typeface="Arial" charset="0"/>
                <a:ea typeface="+mn-ea"/>
                <a:cs typeface="+mn-cs"/>
              </a:rPr>
              <a:t>Shows new diagnoses as ascertained by surveillanc</a:t>
            </a:r>
            <a:r>
              <a:rPr lang="en-US" sz="1200" kern="1200" baseline="0" dirty="0" smtClean="0">
                <a:solidFill>
                  <a:schemeClr val="tx1"/>
                </a:solidFill>
                <a:effectLst/>
                <a:latin typeface="Arial" charset="0"/>
                <a:ea typeface="+mn-ea"/>
                <a:cs typeface="+mn-cs"/>
              </a:rPr>
              <a:t>e and estimated incidence based on CDC’s </a:t>
            </a:r>
            <a:r>
              <a:rPr lang="en-US" sz="1200" dirty="0" smtClean="0">
                <a:solidFill>
                  <a:prstClr val="black"/>
                </a:solidFill>
                <a:latin typeface="Calibri"/>
                <a:ea typeface="Calibri"/>
                <a:cs typeface="Times New Roman"/>
              </a:rPr>
              <a:t>SEA approach. SEA combines results from the Serologic Testing Algorithm for Recent </a:t>
            </a:r>
            <a:r>
              <a:rPr lang="en-US" sz="1200" dirty="0" err="1" smtClean="0">
                <a:solidFill>
                  <a:prstClr val="black"/>
                </a:solidFill>
                <a:latin typeface="Calibri"/>
                <a:ea typeface="Calibri"/>
                <a:cs typeface="Times New Roman"/>
              </a:rPr>
              <a:t>Seroconversion</a:t>
            </a:r>
            <a:r>
              <a:rPr lang="en-US" sz="1200" dirty="0" smtClean="0">
                <a:solidFill>
                  <a:prstClr val="black"/>
                </a:solidFill>
                <a:latin typeface="Calibri"/>
                <a:ea typeface="Calibri"/>
                <a:cs typeface="Times New Roman"/>
              </a:rPr>
              <a:t> (STARHS) with data on demographic characteristics, risk factor, initial diagnosis date, testing and treatment history from the HIV surveillance registry to estimate the recentnes</a:t>
            </a:r>
            <a:r>
              <a:rPr lang="en-US" sz="1200" baseline="0" dirty="0" smtClean="0">
                <a:solidFill>
                  <a:prstClr val="black"/>
                </a:solidFill>
                <a:latin typeface="Calibri"/>
                <a:ea typeface="Calibri"/>
                <a:cs typeface="Times New Roman"/>
              </a:rPr>
              <a:t>s of infection among newly diagnosed persons.</a:t>
            </a:r>
            <a:endParaRPr lang="en-US" sz="1200" dirty="0" smtClean="0">
              <a:solidFill>
                <a:prstClr val="black"/>
              </a:solidFill>
              <a:latin typeface="Calibri"/>
              <a:ea typeface="Calibri"/>
              <a:cs typeface="Times New Roman"/>
            </a:endParaRP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number of new HIV diagnoses in NYC has been decreasing in recent years, from 3,123 new HIV diagnoses in 2012 to 2,279 new HIV diagnoses in 2016. This represents a 27% decline over the past 5 years.</a:t>
            </a:r>
          </a:p>
          <a:p>
            <a:r>
              <a:rPr lang="en-US" sz="1200" kern="1200" dirty="0" smtClean="0">
                <a:solidFill>
                  <a:schemeClr val="tx1"/>
                </a:solidFill>
                <a:effectLst/>
                <a:latin typeface="Arial" charset="0"/>
                <a:ea typeface="+mn-ea"/>
                <a:cs typeface="+mn-cs"/>
              </a:rPr>
              <a:t>The number of new HIV diagnoses is stable or declining in all demographic and major HIV transmission risk groups, including MSM overall.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Citywide, estimated HIV incidence declined significantly between 2012 and 2016. </a:t>
            </a:r>
          </a:p>
          <a:p>
            <a:pPr marL="465861" lvl="1"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7284B5D8-8F6A-4977-AE55-D92D284A94D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34446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smtClean="0">
                <a:solidFill>
                  <a:srgbClr val="000000"/>
                </a:solidFill>
              </a:rPr>
              <a:t>HIV incidence surveillance based on the Stratified Extrapolation Approach (SEA) was discontinued in the U.S. as of 2017. A new method </a:t>
            </a:r>
            <a:r>
              <a:rPr lang="en-US" sz="1200" dirty="0" smtClean="0"/>
              <a:t>is being used nationally and locally to </a:t>
            </a:r>
            <a:r>
              <a:rPr lang="en-US" sz="1200" dirty="0" smtClean="0">
                <a:solidFill>
                  <a:srgbClr val="000000"/>
                </a:solidFill>
              </a:rPr>
              <a:t>estimate incidence based on distribution of C</a:t>
            </a:r>
            <a:r>
              <a:rPr lang="en-US" sz="1200" dirty="0" smtClean="0"/>
              <a:t>D4 count at HIV diagnosis to estimate timing of HIV infection</a:t>
            </a:r>
            <a:r>
              <a:rPr lang="en-US" sz="1200" dirty="0" smtClean="0">
                <a:solidFill>
                  <a:srgbClr val="000000"/>
                </a:solidFill>
              </a:rPr>
              <a:t>. The CD4-depletion model uses parameters based on the U.S. national population. It produces trends in estimated incidence that are consistent with previous SEA-based incidence trends, but annual estimated numbers of new HIV infections that are higher. Estimated HIV incidence by transmission risk group (Figure 10.2) declined in NYC between 2013 and 2017. </a:t>
            </a:r>
            <a:endParaRPr lang="en-US" sz="1200" dirty="0"/>
          </a:p>
        </p:txBody>
      </p:sp>
      <p:sp>
        <p:nvSpPr>
          <p:cNvPr id="4" name="Slide Number Placeholder 3"/>
          <p:cNvSpPr>
            <a:spLocks noGrp="1"/>
          </p:cNvSpPr>
          <p:nvPr>
            <p:ph type="sldNum" sz="quarter" idx="10"/>
          </p:nvPr>
        </p:nvSpPr>
        <p:spPr/>
        <p:txBody>
          <a:bodyPr/>
          <a:lstStyle/>
          <a:p>
            <a:pPr>
              <a:defRPr/>
            </a:pPr>
            <a:fld id="{F35A4AE7-8488-4829-A645-0409805FE6ED}" type="slidenum">
              <a:rPr lang="en-US" smtClean="0"/>
              <a:pPr>
                <a:defRPr/>
              </a:pPr>
              <a:t>10</a:t>
            </a:fld>
            <a:endParaRPr lang="en-US"/>
          </a:p>
        </p:txBody>
      </p:sp>
    </p:spTree>
    <p:extLst>
      <p:ext uri="{BB962C8B-B14F-4D97-AF65-F5344CB8AC3E}">
        <p14:creationId xmlns:p14="http://schemas.microsoft.com/office/powerpoint/2010/main" val="3807261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“HIV-infected”: calculated as “HIV-diagnosed” divided by the estimated proportion of people living with HIV/AIDS (PLWHA) who had been diagnosed (93.3%), based on a back-calculation method.</a:t>
            </a:r>
          </a:p>
          <a:p>
            <a:pPr marL="457200" marR="0" lvl="1" indent="0" algn="l" defTabSz="914400" rtl="0" eaLnBrk="1" fontAlgn="auto" latinLnBrk="0" hangingPunct="1">
              <a:lnSpc>
                <a:spcPct val="120000"/>
              </a:lnSpc>
              <a:spcBef>
                <a:spcPts val="600"/>
              </a:spcBef>
              <a:spcAft>
                <a:spcPts val="0"/>
              </a:spcAft>
              <a:buClrTx/>
              <a:buSzTx/>
              <a:buFontTx/>
              <a:buNone/>
              <a:tabLst/>
              <a:defRPr/>
            </a:pPr>
            <a:r>
              <a:rPr kumimoji="0" lang="da-DK" sz="1100" b="0" i="0" u="none" strike="noStrike" kern="0" cap="none" spc="0" normalizeH="0" baseline="0" noProof="0" dirty="0" smtClean="0">
                <a:ln>
                  <a:noFill/>
                </a:ln>
                <a:solidFill>
                  <a:prstClr val="black"/>
                </a:solidFill>
                <a:effectLst/>
                <a:uLnTx/>
                <a:uFillTx/>
                <a:latin typeface="Calibri"/>
                <a:ea typeface="+mn-ea"/>
                <a:cs typeface="+mn-cs"/>
              </a:rPr>
              <a:t>Source: </a:t>
            </a:r>
            <a:r>
              <a:rPr kumimoji="0" lang="en-US" sz="1100" b="0" i="0" u="none" strike="noStrike" kern="0" cap="none" spc="0" normalizeH="0" baseline="0" noProof="0" dirty="0" smtClean="0">
                <a:ln>
                  <a:noFill/>
                </a:ln>
                <a:solidFill>
                  <a:prstClr val="black"/>
                </a:solidFill>
                <a:effectLst/>
                <a:uLnTx/>
                <a:uFillTx/>
                <a:latin typeface="Calibri"/>
                <a:ea typeface="+mn-ea"/>
                <a:cs typeface="+mn-cs"/>
              </a:rPr>
              <a:t>NYC HIV Surveillance Registry. Method: </a:t>
            </a:r>
            <a:r>
              <a:rPr kumimoji="0" lang="da-DK" sz="1100" b="0" i="0" u="none" strike="noStrike" kern="0" cap="none" spc="0" normalizeH="0" baseline="0" noProof="0" dirty="0" smtClean="0">
                <a:ln>
                  <a:noFill/>
                </a:ln>
                <a:solidFill>
                  <a:prstClr val="black"/>
                </a:solidFill>
                <a:effectLst/>
                <a:uLnTx/>
                <a:uFillTx/>
                <a:latin typeface="Calibri"/>
                <a:ea typeface="+mn-ea"/>
                <a:cs typeface="+mn-cs"/>
              </a:rPr>
              <a:t>Hall HI, et al. </a:t>
            </a:r>
            <a:r>
              <a:rPr kumimoji="0" lang="en-US" sz="1100" b="0" i="0" u="none" strike="noStrike" kern="0" cap="none" spc="0" normalizeH="0" baseline="0" noProof="0" dirty="0" smtClean="0">
                <a:ln>
                  <a:noFill/>
                </a:ln>
                <a:solidFill>
                  <a:prstClr val="black"/>
                </a:solidFill>
                <a:effectLst/>
                <a:uLnTx/>
                <a:uFillTx/>
                <a:latin typeface="Calibri"/>
                <a:ea typeface="+mn-ea"/>
                <a:cs typeface="+mn-cs"/>
              </a:rPr>
              <a:t>Prevalence of Diagnosed and Undiagnosed HIV Infection — United States, 2008-2012. </a:t>
            </a:r>
            <a:r>
              <a:rPr kumimoji="0" lang="da-DK" sz="1100" b="0" i="1" u="none" strike="noStrike" kern="0" cap="none" spc="0" normalizeH="0" baseline="0" noProof="0" dirty="0" smtClean="0">
                <a:ln>
                  <a:noFill/>
                </a:ln>
                <a:solidFill>
                  <a:prstClr val="black"/>
                </a:solidFill>
                <a:effectLst/>
                <a:uLnTx/>
                <a:uFillTx/>
                <a:latin typeface="Calibri"/>
                <a:ea typeface="+mn-ea"/>
                <a:cs typeface="+mn-cs"/>
              </a:rPr>
              <a:t>MMWR</a:t>
            </a:r>
            <a:r>
              <a:rPr kumimoji="0" lang="da-DK" sz="1100" b="0" i="0" u="none" strike="noStrike" kern="0" cap="none" spc="0" normalizeH="0" baseline="0" noProof="0" dirty="0" smtClean="0">
                <a:ln>
                  <a:noFill/>
                </a:ln>
                <a:solidFill>
                  <a:prstClr val="black"/>
                </a:solidFill>
                <a:effectLst/>
                <a:uLnTx/>
                <a:uFillTx/>
                <a:latin typeface="Calibri"/>
                <a:ea typeface="+mn-ea"/>
                <a:cs typeface="+mn-cs"/>
              </a:rPr>
              <a:t> 2015;64(24):657-662.</a:t>
            </a:r>
            <a:endParaRPr kumimoji="0" lang="en-US" sz="1100" b="0" i="0" u="none" strike="noStrike" kern="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“HIV-diagnosed”: calculated as PLWHA “retained in care” plus the estimated number of PLWHA who were out of care, based on a statistical weighting method. This estimated number aims to account for out-migration from NYC, and therefore is different from the number of PLWHA published elsewhere.</a:t>
            </a:r>
          </a:p>
          <a:p>
            <a:pPr marL="457200" marR="0" lvl="1" indent="0" algn="l" defTabSz="914400" rtl="0" eaLnBrk="1" fontAlgn="auto" latinLnBrk="0" hangingPunct="1">
              <a:lnSpc>
                <a:spcPct val="120000"/>
              </a:lnSpc>
              <a:spcBef>
                <a:spcPts val="60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Source: NYC HIV Surveillance Registry. Method: Xia Q, et al. Proportions of Patients With HIV Retained in Care and Virally Suppressed in New York City and the United States. </a:t>
            </a:r>
            <a:r>
              <a:rPr kumimoji="0" lang="en-US" sz="1100" b="0" i="1" u="none" strike="noStrike" kern="0" cap="none" spc="0" normalizeH="0" baseline="0" noProof="0" dirty="0" smtClean="0">
                <a:ln>
                  <a:noFill/>
                </a:ln>
                <a:solidFill>
                  <a:prstClr val="black"/>
                </a:solidFill>
                <a:effectLst/>
                <a:uLnTx/>
                <a:uFillTx/>
                <a:latin typeface="Calibri"/>
                <a:ea typeface="+mn-ea"/>
                <a:cs typeface="+mn-cs"/>
              </a:rPr>
              <a:t>JAIDS</a:t>
            </a:r>
            <a:r>
              <a:rPr kumimoji="0" lang="en-US" sz="1100" b="0" i="0" u="none" strike="noStrike" kern="0" cap="none" spc="0" normalizeH="0" baseline="0" noProof="0" dirty="0" smtClean="0">
                <a:ln>
                  <a:noFill/>
                </a:ln>
                <a:solidFill>
                  <a:prstClr val="black"/>
                </a:solidFill>
                <a:effectLst/>
                <a:uLnTx/>
                <a:uFillTx/>
                <a:latin typeface="Calibri"/>
                <a:ea typeface="+mn-ea"/>
                <a:cs typeface="+mn-cs"/>
              </a:rPr>
              <a:t> 2015;68(3):351-358.</a:t>
            </a:r>
          </a:p>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“Retained in care”: PLWHA with ≥1 VL or CD4 count or CD4 percent drawn in 2014, and reported to NYC HIV surveillance.</a:t>
            </a:r>
          </a:p>
          <a:p>
            <a:pPr marL="457200" marR="0" lvl="1" indent="0" algn="l" defTabSz="914400" rtl="0" eaLnBrk="1" fontAlgn="auto" latinLnBrk="0" hangingPunct="1">
              <a:lnSpc>
                <a:spcPct val="120000"/>
              </a:lnSpc>
              <a:spcBef>
                <a:spcPts val="60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Source: NYC HIV Surveillance Registry.</a:t>
            </a:r>
          </a:p>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“Prescribed ART”: calculated as PLWHA “retained in care” multiplied by the estimated proportion of PLWHA who were prescribed ART (96.1%), based on NYC Medical Monitoring Project data. </a:t>
            </a:r>
          </a:p>
          <a:p>
            <a:pPr marL="457200" marR="0" lvl="1" indent="0" algn="l" defTabSz="914400" rtl="0" eaLnBrk="1" fontAlgn="auto" latinLnBrk="0" hangingPunct="1">
              <a:lnSpc>
                <a:spcPct val="120000"/>
              </a:lnSpc>
              <a:spcBef>
                <a:spcPts val="60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Source: NYC HIV Surveillance Registry and NYC Medical Monitoring Project, 2014.</a:t>
            </a:r>
          </a:p>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“Virally suppressed”: calculated as PLWHA in care with a most recent viral load measurement in 2014 of ≤200 copies/mL, plus the estimated number of out-of-care 2014 PLWHA with a viral load ≤200 copies/mL, based on a statistical weighting method. </a:t>
            </a:r>
          </a:p>
          <a:p>
            <a:pPr marL="457200" marR="0" lvl="1" indent="0" algn="l" defTabSz="914400" rtl="0" eaLnBrk="1" fontAlgn="auto" latinLnBrk="0" hangingPunct="1">
              <a:lnSpc>
                <a:spcPct val="120000"/>
              </a:lnSpc>
              <a:spcBef>
                <a:spcPts val="60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Source: NYC HIV Surveillance Registry. Method: Xia Q, et al. Proportions of Patients With HIV Retained in Care and Virally Suppressed in New York City and the United States. </a:t>
            </a:r>
            <a:r>
              <a:rPr kumimoji="0" lang="en-US" sz="1100" b="0" i="1" u="none" strike="noStrike" kern="0" cap="none" spc="0" normalizeH="0" baseline="0" noProof="0" dirty="0" smtClean="0">
                <a:ln>
                  <a:noFill/>
                </a:ln>
                <a:solidFill>
                  <a:prstClr val="black"/>
                </a:solidFill>
                <a:effectLst/>
                <a:uLnTx/>
                <a:uFillTx/>
                <a:latin typeface="Calibri"/>
                <a:ea typeface="+mn-ea"/>
                <a:cs typeface="+mn-cs"/>
              </a:rPr>
              <a:t>JAIDS</a:t>
            </a:r>
            <a:r>
              <a:rPr kumimoji="0" lang="en-US" sz="1100" b="0" i="0" u="none" strike="noStrike" kern="0" cap="none" spc="0" normalizeH="0" baseline="0" noProof="0" dirty="0" smtClean="0">
                <a:ln>
                  <a:noFill/>
                </a:ln>
                <a:solidFill>
                  <a:prstClr val="black"/>
                </a:solidFill>
                <a:effectLst/>
                <a:uLnTx/>
                <a:uFillTx/>
                <a:latin typeface="Calibri"/>
                <a:ea typeface="+mn-ea"/>
                <a:cs typeface="+mn-cs"/>
              </a:rPr>
              <a:t> 2015;68(3):351-358.</a:t>
            </a:r>
          </a:p>
          <a:p>
            <a:endParaRPr lang="en-US" dirty="0"/>
          </a:p>
        </p:txBody>
      </p:sp>
      <p:sp>
        <p:nvSpPr>
          <p:cNvPr id="4" name="Slide Number Placeholder 3"/>
          <p:cNvSpPr>
            <a:spLocks noGrp="1"/>
          </p:cNvSpPr>
          <p:nvPr>
            <p:ph type="sldNum" sz="quarter" idx="10"/>
          </p:nvPr>
        </p:nvSpPr>
        <p:spPr/>
        <p:txBody>
          <a:bodyPr/>
          <a:lstStyle/>
          <a:p>
            <a:fld id="{8770EAEA-61B0-4883-8812-2A7C1838B31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95160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AEF47DC-1AA8-CD4D-93E8-5E3CE328FB41}" type="datetimeFigureOut">
              <a:rPr lang="en-US" smtClean="0"/>
              <a:pPr/>
              <a:t>7/18/2019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A145C81-BABF-F847-BD9D-C4A160BCD5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AEF47DC-1AA8-CD4D-93E8-5E3CE328FB41}" type="datetimeFigureOut">
              <a:rPr lang="en-US" smtClean="0"/>
              <a:pPr/>
              <a:t>7/18/2019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A145C81-BABF-F847-BD9D-C4A160BCD5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AEF47DC-1AA8-CD4D-93E8-5E3CE328FB41}" type="datetimeFigureOut">
              <a:rPr lang="en-US" smtClean="0"/>
              <a:pPr/>
              <a:t>7/18/2019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A145C81-BABF-F847-BD9D-C4A160BCD50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8700"/>
          </a:xfrm>
          <a:solidFill>
            <a:srgbClr val="004270"/>
          </a:solidFill>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0" y="4767263"/>
            <a:ext cx="2590800" cy="261938"/>
          </a:xfrm>
          <a:prstGeom prst="rect">
            <a:avLst/>
          </a:prstGeom>
        </p:spPr>
        <p:txBody>
          <a:bodyPr/>
          <a:lstStyle/>
          <a:p>
            <a:fld id="{2D56F6F0-1BA3-4681-B056-B0D5A547F244}" type="datetimeFigureOut">
              <a:rPr lang="en-US" smtClean="0">
                <a:solidFill>
                  <a:prstClr val="black">
                    <a:tint val="75000"/>
                  </a:prstClr>
                </a:solidFill>
              </a:rPr>
              <a:pPr/>
              <a:t>7/18/2019</a:t>
            </a:fld>
            <a:endParaRPr lang="en-US" dirty="0">
              <a:solidFill>
                <a:prstClr val="black">
                  <a:tint val="75000"/>
                </a:prstClr>
              </a:solidFill>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fld id="{4D83AD0D-7D1C-47A6-AFA4-F13BFE59F369}" type="slidenum">
              <a:rPr lang="en-US" smtClean="0">
                <a:solidFill>
                  <a:prstClr val="black">
                    <a:tint val="75000"/>
                  </a:prstClr>
                </a:solidFill>
              </a:rPr>
              <a:pPr/>
              <a:t>‹#›</a:t>
            </a:fld>
            <a:endParaRPr lang="en-US">
              <a:solidFill>
                <a:prstClr val="black">
                  <a:tint val="75000"/>
                </a:prstClr>
              </a:solidFill>
            </a:endParaRPr>
          </a:p>
        </p:txBody>
      </p:sp>
      <p:sp>
        <p:nvSpPr>
          <p:cNvPr id="7" name="Content Placeholder 6"/>
          <p:cNvSpPr>
            <a:spLocks noGrp="1"/>
          </p:cNvSpPr>
          <p:nvPr>
            <p:ph sz="quarter" idx="13"/>
          </p:nvPr>
        </p:nvSpPr>
        <p:spPr>
          <a:xfrm>
            <a:off x="609600" y="1200150"/>
            <a:ext cx="8001000" cy="337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80731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8700"/>
          </a:xfrm>
          <a:solidFill>
            <a:srgbClr val="004270"/>
          </a:solidFill>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0" y="4767263"/>
            <a:ext cx="2590800" cy="261938"/>
          </a:xfrm>
          <a:prstGeom prst="rect">
            <a:avLst/>
          </a:prstGeom>
        </p:spPr>
        <p:txBody>
          <a:bodyPr/>
          <a:lstStyle/>
          <a:p>
            <a:fld id="{2D56F6F0-1BA3-4681-B056-B0D5A547F244}" type="datetimeFigureOut">
              <a:rPr lang="en-US" smtClean="0">
                <a:solidFill>
                  <a:prstClr val="black">
                    <a:tint val="75000"/>
                  </a:prstClr>
                </a:solidFill>
              </a:rPr>
              <a:pPr/>
              <a:t>7/18/2019</a:t>
            </a:fld>
            <a:endParaRPr lang="en-US" dirty="0">
              <a:solidFill>
                <a:prstClr val="black">
                  <a:tint val="75000"/>
                </a:prstClr>
              </a:solidFill>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fld id="{4D83AD0D-7D1C-47A6-AFA4-F13BFE59F369}" type="slidenum">
              <a:rPr lang="en-US" smtClean="0">
                <a:solidFill>
                  <a:prstClr val="black">
                    <a:tint val="75000"/>
                  </a:prstClr>
                </a:solidFill>
              </a:rPr>
              <a:pPr/>
              <a:t>‹#›</a:t>
            </a:fld>
            <a:endParaRPr lang="en-US">
              <a:solidFill>
                <a:prstClr val="black">
                  <a:tint val="75000"/>
                </a:prstClr>
              </a:solidFill>
            </a:endParaRPr>
          </a:p>
        </p:txBody>
      </p:sp>
      <p:sp>
        <p:nvSpPr>
          <p:cNvPr id="7" name="Content Placeholder 6"/>
          <p:cNvSpPr>
            <a:spLocks noGrp="1"/>
          </p:cNvSpPr>
          <p:nvPr>
            <p:ph sz="quarter" idx="13"/>
          </p:nvPr>
        </p:nvSpPr>
        <p:spPr>
          <a:xfrm>
            <a:off x="609600" y="1200150"/>
            <a:ext cx="8001000" cy="337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52839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AEF47DC-1AA8-CD4D-93E8-5E3CE328FB41}" type="datetimeFigureOut">
              <a:rPr lang="en-US" smtClean="0"/>
              <a:pPr/>
              <a:t>7/18/2019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A145C81-BABF-F847-BD9D-C4A160BCD5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CAEF47DC-1AA8-CD4D-93E8-5E3CE328FB41}" type="datetimeFigureOut">
              <a:rPr lang="en-US" smtClean="0"/>
              <a:pPr/>
              <a:t>7/18/2019</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A145C81-BABF-F847-BD9D-C4A160BCD5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CAEF47DC-1AA8-CD4D-93E8-5E3CE328FB41}" type="datetimeFigureOut">
              <a:rPr lang="en-US" smtClean="0"/>
              <a:pPr/>
              <a:t>7/18/2019</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1A145C81-BABF-F847-BD9D-C4A160BCD5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CAEF47DC-1AA8-CD4D-93E8-5E3CE328FB41}" type="datetimeFigureOut">
              <a:rPr lang="en-US" smtClean="0"/>
              <a:pPr/>
              <a:t>7/18/2019</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1A145C81-BABF-F847-BD9D-C4A160BCD5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CAEF47DC-1AA8-CD4D-93E8-5E3CE328FB41}" type="datetimeFigureOut">
              <a:rPr lang="en-US" smtClean="0"/>
              <a:pPr/>
              <a:t>7/18/2019</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1A145C81-BABF-F847-BD9D-C4A160BCD5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CAEF47DC-1AA8-CD4D-93E8-5E3CE328FB41}" type="datetimeFigureOut">
              <a:rPr lang="en-US" smtClean="0"/>
              <a:pPr/>
              <a:t>7/18/2019</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A145C81-BABF-F847-BD9D-C4A160BCD5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CAEF47DC-1AA8-CD4D-93E8-5E3CE328FB41}" type="datetimeFigureOut">
              <a:rPr lang="en-US" smtClean="0"/>
              <a:pPr/>
              <a:t>7/18/2019</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A145C81-BABF-F847-BD9D-C4A160BCD5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a:cxnSpLocks/>
          </p:cNvCxnSpPr>
          <p:nvPr userDrawn="1"/>
        </p:nvCxnSpPr>
        <p:spPr>
          <a:xfrm>
            <a:off x="457200" y="4706944"/>
            <a:ext cx="8229600" cy="0"/>
          </a:xfrm>
          <a:prstGeom prst="line">
            <a:avLst/>
          </a:prstGeom>
          <a:ln w="3175">
            <a:solidFill>
              <a:srgbClr val="959595"/>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 xmlns:a16="http://schemas.microsoft.com/office/drawing/2014/main" id="{EF3397F4-AE99-E743-ABF2-260A5D184500}"/>
              </a:ext>
            </a:extLst>
          </p:cNvPr>
          <p:cNvPicPr>
            <a:picLocks noChangeAspect="1"/>
          </p:cNvPicPr>
          <p:nvPr userDrawn="1"/>
        </p:nvPicPr>
        <p:blipFill>
          <a:blip r:embed="rId15"/>
          <a:srcRect/>
          <a:stretch/>
        </p:blipFill>
        <p:spPr>
          <a:xfrm>
            <a:off x="2262718" y="4857912"/>
            <a:ext cx="4618564" cy="942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rcRect/>
          <a:stretch/>
        </p:blipFill>
        <p:spPr>
          <a:xfrm>
            <a:off x="5350987" y="868200"/>
            <a:ext cx="3014027" cy="1348154"/>
          </a:xfrm>
          <a:prstGeom prst="rect">
            <a:avLst/>
          </a:prstGeom>
        </p:spPr>
      </p:pic>
      <p:pic>
        <p:nvPicPr>
          <p:cNvPr id="8" name="Picture 7"/>
          <p:cNvPicPr>
            <a:picLocks noChangeAspect="1"/>
          </p:cNvPicPr>
          <p:nvPr/>
        </p:nvPicPr>
        <p:blipFill>
          <a:blip r:embed="rId3"/>
          <a:srcRect/>
          <a:stretch/>
        </p:blipFill>
        <p:spPr>
          <a:xfrm>
            <a:off x="5474" y="-1"/>
            <a:ext cx="4561050" cy="5143503"/>
          </a:xfrm>
          <a:prstGeom prst="rect">
            <a:avLst/>
          </a:prstGeom>
        </p:spPr>
      </p:pic>
      <p:pic>
        <p:nvPicPr>
          <p:cNvPr id="7" name="Picture 6">
            <a:extLst>
              <a:ext uri="{FF2B5EF4-FFF2-40B4-BE49-F238E27FC236}">
                <a16:creationId xmlns="" xmlns:a16="http://schemas.microsoft.com/office/drawing/2014/main" id="{76AA23AC-9E0C-384A-80A2-9ADF3F29FAA3}"/>
              </a:ext>
            </a:extLst>
          </p:cNvPr>
          <p:cNvPicPr>
            <a:picLocks noChangeAspect="1"/>
          </p:cNvPicPr>
          <p:nvPr/>
        </p:nvPicPr>
        <p:blipFill>
          <a:blip r:embed="rId4"/>
          <a:srcRect/>
          <a:stretch/>
        </p:blipFill>
        <p:spPr>
          <a:xfrm>
            <a:off x="4920343" y="4275300"/>
            <a:ext cx="3876591" cy="5810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09458" y="1171458"/>
            <a:ext cx="5451159" cy="3289076"/>
          </a:xfrm>
          <a:prstGeom prst="rect">
            <a:avLst/>
          </a:prstGeom>
        </p:spPr>
      </p:pic>
      <p:sp>
        <p:nvSpPr>
          <p:cNvPr id="2" name="Title 1"/>
          <p:cNvSpPr>
            <a:spLocks noGrp="1"/>
          </p:cNvSpPr>
          <p:nvPr>
            <p:ph type="title"/>
          </p:nvPr>
        </p:nvSpPr>
        <p:spPr>
          <a:xfrm>
            <a:off x="0" y="185150"/>
            <a:ext cx="9144000" cy="685800"/>
          </a:xfrm>
          <a:solidFill>
            <a:schemeClr val="bg1"/>
          </a:solidFill>
        </p:spPr>
        <p:txBody>
          <a:bodyPr vert="horz" lIns="68580" tIns="34290" rIns="68580" bIns="34290" rtlCol="0" anchor="ctr">
            <a:noAutofit/>
          </a:bodyPr>
          <a:lstStyle/>
          <a:p>
            <a:pPr algn="ctr"/>
            <a:r>
              <a:rPr lang="en-US" sz="3200" dirty="0">
                <a:solidFill>
                  <a:schemeClr val="tx1"/>
                </a:solidFill>
              </a:rPr>
              <a:t>Trends in estimated incident HIV infections</a:t>
            </a:r>
            <a:r>
              <a:rPr lang="en-US" sz="3200" baseline="30000" dirty="0">
                <a:solidFill>
                  <a:schemeClr val="tx1"/>
                </a:solidFill>
              </a:rPr>
              <a:t>1</a:t>
            </a:r>
            <a:r>
              <a:rPr lang="en-US" sz="3200" dirty="0">
                <a:solidFill>
                  <a:schemeClr val="tx1"/>
                </a:solidFill>
              </a:rPr>
              <a:t> by sex at birth and transmission risk, NYC </a:t>
            </a:r>
            <a:r>
              <a:rPr lang="en-US" sz="3200" dirty="0" smtClean="0">
                <a:solidFill>
                  <a:schemeClr val="tx1"/>
                </a:solidFill>
              </a:rPr>
              <a:t>2013-2017</a:t>
            </a:r>
            <a:endParaRPr lang="en-US" sz="3200" dirty="0">
              <a:solidFill>
                <a:schemeClr val="tx1"/>
              </a:solidFill>
            </a:endParaRPr>
          </a:p>
        </p:txBody>
      </p:sp>
      <p:sp>
        <p:nvSpPr>
          <p:cNvPr id="6" name="TextBox 5"/>
          <p:cNvSpPr txBox="1"/>
          <p:nvPr/>
        </p:nvSpPr>
        <p:spPr>
          <a:xfrm>
            <a:off x="0" y="4558210"/>
            <a:ext cx="9144000" cy="207749"/>
          </a:xfrm>
          <a:prstGeom prst="rect">
            <a:avLst/>
          </a:prstGeom>
          <a:noFill/>
        </p:spPr>
        <p:txBody>
          <a:bodyPr wrap="square" rtlCol="0">
            <a:spAutoFit/>
          </a:bodyPr>
          <a:lstStyle/>
          <a:p>
            <a:r>
              <a:rPr lang="en-US" sz="750" baseline="30000" dirty="0" smtClean="0">
                <a:ea typeface="Calibri"/>
                <a:cs typeface="Calibri" panose="020F0502020204030204" pitchFamily="34" charset="0"/>
              </a:rPr>
              <a:t>1</a:t>
            </a:r>
            <a:r>
              <a:rPr lang="en-US" sz="750" dirty="0" smtClean="0">
                <a:cs typeface="Calibri" panose="020F0502020204030204" pitchFamily="34" charset="0"/>
              </a:rPr>
              <a:t>Using </a:t>
            </a:r>
            <a:r>
              <a:rPr lang="en-US" sz="750" dirty="0">
                <a:cs typeface="Calibri" panose="020F0502020204030204" pitchFamily="34" charset="0"/>
              </a:rPr>
              <a:t>the method in: </a:t>
            </a:r>
            <a:r>
              <a:rPr lang="en-US" sz="750" dirty="0"/>
              <a:t>Song R, et </a:t>
            </a:r>
            <a:r>
              <a:rPr lang="en-US" sz="750" dirty="0" smtClean="0"/>
              <a:t>al., </a:t>
            </a:r>
            <a:r>
              <a:rPr lang="en-US" sz="750" i="1" dirty="0" smtClean="0"/>
              <a:t>J </a:t>
            </a:r>
            <a:r>
              <a:rPr lang="en-US" sz="750" i="1" dirty="0" err="1"/>
              <a:t>Acquir</a:t>
            </a:r>
            <a:r>
              <a:rPr lang="en-US" sz="750" i="1" dirty="0"/>
              <a:t> Immune </a:t>
            </a:r>
            <a:r>
              <a:rPr lang="en-US" sz="750" i="1" dirty="0" err="1"/>
              <a:t>Defic</a:t>
            </a:r>
            <a:r>
              <a:rPr lang="en-US" sz="750" i="1" dirty="0"/>
              <a:t> </a:t>
            </a:r>
            <a:r>
              <a:rPr lang="en-US" sz="750" i="1" dirty="0" err="1"/>
              <a:t>Syndr</a:t>
            </a:r>
            <a:r>
              <a:rPr lang="en-US" sz="750" i="1" dirty="0"/>
              <a:t> </a:t>
            </a:r>
            <a:r>
              <a:rPr lang="en-US" sz="750" dirty="0"/>
              <a:t>2017;74(1):3-9. </a:t>
            </a:r>
            <a:r>
              <a:rPr lang="en-US" sz="750" baseline="30000" dirty="0">
                <a:cs typeface="Calibri" panose="020F0502020204030204" pitchFamily="34" charset="0"/>
              </a:rPr>
              <a:t>2</a:t>
            </a:r>
            <a:r>
              <a:rPr lang="en-US" sz="750" dirty="0">
                <a:cs typeface="Calibri" panose="020F0502020204030204" pitchFamily="34" charset="0"/>
              </a:rPr>
              <a:t>2017 incidence estimates are preliminary. </a:t>
            </a:r>
            <a:r>
              <a:rPr lang="en-US" altLang="en-US" sz="750" dirty="0" smtClean="0"/>
              <a:t>As </a:t>
            </a:r>
            <a:r>
              <a:rPr lang="en-US" altLang="en-US" sz="750" dirty="0"/>
              <a:t>reported to the New York City Department of Health and Mental Hygiene by March 31, 2018.</a:t>
            </a:r>
          </a:p>
        </p:txBody>
      </p:sp>
    </p:spTree>
    <p:extLst>
      <p:ext uri="{BB962C8B-B14F-4D97-AF65-F5344CB8AC3E}">
        <p14:creationId xmlns:p14="http://schemas.microsoft.com/office/powerpoint/2010/main" val="90834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Proportion of new HIV diagnoses determined to be AHI, NYC, 2008-17</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8387532"/>
              </p:ext>
            </p:extLst>
          </p:nvPr>
        </p:nvGraphicFramePr>
        <p:xfrm>
          <a:off x="856342" y="1132514"/>
          <a:ext cx="7431316" cy="335559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p:cNvSpPr txBox="1">
            <a:spLocks noChangeArrowheads="1"/>
          </p:cNvSpPr>
          <p:nvPr/>
        </p:nvSpPr>
        <p:spPr bwMode="auto">
          <a:xfrm>
            <a:off x="0" y="4395811"/>
            <a:ext cx="392675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spcBef>
                <a:spcPct val="0"/>
              </a:spcBef>
              <a:buFontTx/>
              <a:buNone/>
            </a:pPr>
            <a:r>
              <a:rPr lang="en-US" sz="750" dirty="0">
                <a:latin typeface="+mj-lt"/>
              </a:rPr>
              <a:t>.</a:t>
            </a:r>
          </a:p>
          <a:p>
            <a:pPr eaLnBrk="1" hangingPunct="1">
              <a:spcBef>
                <a:spcPct val="0"/>
              </a:spcBef>
              <a:buNone/>
            </a:pPr>
            <a:r>
              <a:rPr lang="en-US" altLang="en-US" sz="750" dirty="0">
                <a:latin typeface="+mj-lt"/>
              </a:rPr>
              <a:t>As reported to the New York City Department of Health and Mental Hygiene by March 31, 2018.</a:t>
            </a:r>
          </a:p>
        </p:txBody>
      </p:sp>
    </p:spTree>
    <p:extLst>
      <p:ext uri="{BB962C8B-B14F-4D97-AF65-F5344CB8AC3E}">
        <p14:creationId xmlns:p14="http://schemas.microsoft.com/office/powerpoint/2010/main" val="2170524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title"/>
          </p:nvPr>
        </p:nvSpPr>
        <p:spPr>
          <a:xfrm>
            <a:off x="0" y="326655"/>
            <a:ext cx="9144000" cy="600075"/>
          </a:xfrm>
        </p:spPr>
        <p:txBody>
          <a:bodyPr vert="horz" lIns="68580" tIns="34290" rIns="68580" bIns="34290" rtlCol="0" anchor="ctr">
            <a:noAutofit/>
          </a:bodyPr>
          <a:lstStyle/>
          <a:p>
            <a:pPr algn="ctr"/>
            <a:r>
              <a:rPr lang="en-US" altLang="en-US" sz="3200" dirty="0"/>
              <a:t>Proportion of PLWH in NYC Engaged in Selected Stages of the HIV Care Continuum, 2017</a:t>
            </a:r>
          </a:p>
        </p:txBody>
      </p:sp>
      <p:sp>
        <p:nvSpPr>
          <p:cNvPr id="7" name="Text Box 3"/>
          <p:cNvSpPr txBox="1">
            <a:spLocks noChangeArrowheads="1"/>
          </p:cNvSpPr>
          <p:nvPr/>
        </p:nvSpPr>
        <p:spPr bwMode="auto">
          <a:xfrm>
            <a:off x="0" y="4171192"/>
            <a:ext cx="9144000" cy="307777"/>
          </a:xfrm>
          <a:prstGeom prst="rect">
            <a:avLst/>
          </a:prstGeom>
          <a:noFill/>
          <a:ln w="9525">
            <a:noFill/>
            <a:miter lim="800000"/>
            <a:headEnd/>
            <a:tailEnd/>
          </a:ln>
          <a:effectLst/>
          <a:extLst/>
        </p:spPr>
        <p:txBody>
          <a:bodyPr wrap="squar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400" b="1" dirty="0">
                <a:latin typeface="+mn-lt"/>
              </a:rPr>
              <a:t>Of approximately 90,500 PLWHA in NYC in 2017, 74% had a suppressed viral load.</a:t>
            </a:r>
          </a:p>
        </p:txBody>
      </p:sp>
      <p:sp>
        <p:nvSpPr>
          <p:cNvPr id="10" name="Text Box 4"/>
          <p:cNvSpPr txBox="1">
            <a:spLocks noChangeArrowheads="1"/>
          </p:cNvSpPr>
          <p:nvPr/>
        </p:nvSpPr>
        <p:spPr bwMode="auto">
          <a:xfrm>
            <a:off x="501" y="4496996"/>
            <a:ext cx="4371975"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750" dirty="0">
                <a:latin typeface="+mn-lt"/>
              </a:rPr>
              <a:t>As reported to the New York City Department of Health and Mental Hygiene by March 31, 2018.</a:t>
            </a:r>
          </a:p>
        </p:txBody>
      </p:sp>
      <p:graphicFrame>
        <p:nvGraphicFramePr>
          <p:cNvPr id="11" name="Object 2"/>
          <p:cNvGraphicFramePr>
            <a:graphicFrameLocks noChangeAspect="1"/>
          </p:cNvGraphicFramePr>
          <p:nvPr>
            <p:extLst>
              <p:ext uri="{D42A27DB-BD31-4B8C-83A1-F6EECF244321}">
                <p14:modId xmlns:p14="http://schemas.microsoft.com/office/powerpoint/2010/main" val="4117254096"/>
              </p:ext>
            </p:extLst>
          </p:nvPr>
        </p:nvGraphicFramePr>
        <p:xfrm>
          <a:off x="1936750" y="1369758"/>
          <a:ext cx="5538134" cy="28919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2074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UNAIDS 90-90-90 targets for PLWH in NYC, overall and by race/ethnicity, 2017</a:t>
            </a:r>
            <a:endParaRPr lang="en-US" sz="3200" dirty="0"/>
          </a:p>
        </p:txBody>
      </p:sp>
      <p:pic>
        <p:nvPicPr>
          <p:cNvPr id="4" name="Picture 3"/>
          <p:cNvPicPr>
            <a:picLocks noChangeAspect="1"/>
          </p:cNvPicPr>
          <p:nvPr/>
        </p:nvPicPr>
        <p:blipFill rotWithShape="1">
          <a:blip r:embed="rId2"/>
          <a:srcRect b="9334"/>
          <a:stretch/>
        </p:blipFill>
        <p:spPr>
          <a:xfrm>
            <a:off x="898082" y="1208341"/>
            <a:ext cx="7687664" cy="3340991"/>
          </a:xfrm>
          <a:prstGeom prst="rect">
            <a:avLst/>
          </a:prstGeom>
        </p:spPr>
      </p:pic>
      <p:sp>
        <p:nvSpPr>
          <p:cNvPr id="5" name="TextBox 4"/>
          <p:cNvSpPr txBox="1"/>
          <p:nvPr/>
        </p:nvSpPr>
        <p:spPr>
          <a:xfrm>
            <a:off x="-84499" y="4549332"/>
            <a:ext cx="3978974" cy="207749"/>
          </a:xfrm>
          <a:prstGeom prst="rect">
            <a:avLst/>
          </a:prstGeom>
          <a:noFill/>
        </p:spPr>
        <p:txBody>
          <a:bodyPr wrap="none" rtlCol="0">
            <a:spAutoFit/>
          </a:bodyPr>
          <a:lstStyle/>
          <a:p>
            <a:r>
              <a:rPr lang="en-US" altLang="en-US" sz="750" dirty="0"/>
              <a:t>As reported to the New York City Department of Health and Mental Hygiene by March 31, 2018. </a:t>
            </a:r>
            <a:endParaRPr lang="en-US" sz="750" dirty="0"/>
          </a:p>
        </p:txBody>
      </p:sp>
    </p:spTree>
    <p:extLst>
      <p:ext uri="{BB962C8B-B14F-4D97-AF65-F5344CB8AC3E}">
        <p14:creationId xmlns:p14="http://schemas.microsoft.com/office/powerpoint/2010/main" val="4108879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659" y="108638"/>
            <a:ext cx="6064683" cy="4547801"/>
          </a:xfrm>
          <a:prstGeom prst="rect">
            <a:avLst/>
          </a:prstGeom>
        </p:spPr>
      </p:pic>
    </p:spTree>
    <p:extLst>
      <p:ext uri="{BB962C8B-B14F-4D97-AF65-F5344CB8AC3E}">
        <p14:creationId xmlns:p14="http://schemas.microsoft.com/office/powerpoint/2010/main" val="3619347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does this all mean?</a:t>
            </a:r>
            <a:endParaRPr lang="en-US" sz="3200" dirty="0"/>
          </a:p>
        </p:txBody>
      </p:sp>
      <p:sp>
        <p:nvSpPr>
          <p:cNvPr id="3" name="Content Placeholder 2"/>
          <p:cNvSpPr>
            <a:spLocks noGrp="1"/>
          </p:cNvSpPr>
          <p:nvPr>
            <p:ph idx="1"/>
          </p:nvPr>
        </p:nvSpPr>
        <p:spPr>
          <a:xfrm>
            <a:off x="1565145" y="1323512"/>
            <a:ext cx="6013710" cy="2545854"/>
          </a:xfrm>
        </p:spPr>
        <p:txBody>
          <a:bodyPr>
            <a:noAutofit/>
          </a:bodyPr>
          <a:lstStyle/>
          <a:p>
            <a:r>
              <a:rPr lang="en-US" sz="1350" dirty="0"/>
              <a:t>We are diagnosing prevalent HIV infections at a stable rate earlier and more efficiently</a:t>
            </a:r>
          </a:p>
          <a:p>
            <a:pPr lvl="1"/>
            <a:r>
              <a:rPr lang="en-US" sz="1125" dirty="0"/>
              <a:t>Proportion of acute infections detected increasing</a:t>
            </a:r>
          </a:p>
          <a:p>
            <a:pPr lvl="1"/>
            <a:r>
              <a:rPr lang="en-US" sz="1125" dirty="0"/>
              <a:t>Diagnosis at earlier stage of infection, before people get ill. 17.5 % concurrent AIDS</a:t>
            </a:r>
          </a:p>
          <a:p>
            <a:r>
              <a:rPr lang="en-US" sz="1350" dirty="0"/>
              <a:t>Decreasing incidence means that people are not getting HIV</a:t>
            </a:r>
          </a:p>
          <a:p>
            <a:pPr lvl="1"/>
            <a:r>
              <a:rPr lang="en-US" sz="1125" dirty="0"/>
              <a:t>U=U continues to work</a:t>
            </a:r>
          </a:p>
          <a:p>
            <a:pPr lvl="1"/>
            <a:r>
              <a:rPr lang="en-US" sz="1125" dirty="0" err="1"/>
              <a:t>PrEP</a:t>
            </a:r>
            <a:r>
              <a:rPr lang="en-US" sz="1125" dirty="0"/>
              <a:t> in MSM is likely driving down transmission</a:t>
            </a:r>
          </a:p>
          <a:p>
            <a:r>
              <a:rPr lang="en-US" sz="1350" dirty="0"/>
              <a:t>Areas we are working to improve</a:t>
            </a:r>
          </a:p>
          <a:p>
            <a:pPr lvl="1"/>
            <a:r>
              <a:rPr lang="en-US" sz="1125" dirty="0" err="1"/>
              <a:t>PrEP</a:t>
            </a:r>
            <a:r>
              <a:rPr lang="en-US" sz="1125" dirty="0"/>
              <a:t> in cis Women and TGNC People</a:t>
            </a:r>
          </a:p>
          <a:p>
            <a:pPr lvl="1"/>
            <a:r>
              <a:rPr lang="en-US" sz="1125" dirty="0"/>
              <a:t>Latino MSM- ¡</a:t>
            </a:r>
            <a:r>
              <a:rPr lang="en-US" sz="1125" dirty="0" err="1"/>
              <a:t>Listos</a:t>
            </a:r>
            <a:r>
              <a:rPr lang="en-US" sz="1125" dirty="0"/>
              <a:t>! and more!</a:t>
            </a:r>
          </a:p>
          <a:p>
            <a:pPr lvl="1"/>
            <a:endParaRPr lang="en-US" sz="1125" dirty="0"/>
          </a:p>
        </p:txBody>
      </p:sp>
      <p:sp>
        <p:nvSpPr>
          <p:cNvPr id="4" name="Rectangle 3"/>
          <p:cNvSpPr/>
          <p:nvPr/>
        </p:nvSpPr>
        <p:spPr>
          <a:xfrm>
            <a:off x="2684344" y="3571846"/>
            <a:ext cx="3878819" cy="473206"/>
          </a:xfrm>
          <a:prstGeom prst="rect">
            <a:avLst/>
          </a:prstGeom>
        </p:spPr>
        <p:txBody>
          <a:bodyPr wrap="none">
            <a:spAutoFit/>
          </a:bodyPr>
          <a:lstStyle/>
          <a:p>
            <a:r>
              <a:rPr lang="en-US" sz="2475" b="1" dirty="0">
                <a:ln w="22225">
                  <a:solidFill>
                    <a:schemeClr val="accent2"/>
                  </a:solidFill>
                  <a:prstDash val="solid"/>
                </a:ln>
                <a:solidFill>
                  <a:schemeClr val="accent2">
                    <a:lumMod val="40000"/>
                    <a:lumOff val="60000"/>
                  </a:schemeClr>
                </a:solidFill>
              </a:rPr>
              <a:t>NYC IS ON TRACK FOR 2020!</a:t>
            </a:r>
          </a:p>
        </p:txBody>
      </p:sp>
    </p:spTree>
    <p:extLst>
      <p:ext uri="{BB962C8B-B14F-4D97-AF65-F5344CB8AC3E}">
        <p14:creationId xmlns:p14="http://schemas.microsoft.com/office/powerpoint/2010/main" val="264406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6" presetClass="emph" presetSubtype="0" fill="hold" grpId="1" nodeType="withEffect">
                                  <p:stCondLst>
                                    <p:cond delay="0"/>
                                  </p:stCondLst>
                                  <p:childTnLst>
                                    <p:animScale>
                                      <p:cBhvr>
                                        <p:cTn id="8"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idx="1"/>
          </p:nvPr>
        </p:nvSpPr>
        <p:spPr/>
        <p:txBody>
          <a:bodyPr/>
          <a:lstStyle/>
          <a:p>
            <a:r>
              <a:rPr lang="en-US" dirty="0" smtClean="0"/>
              <a:t>ddaskalakis@health.nyc.gov</a:t>
            </a:r>
            <a:endParaRPr lang="en-US" dirty="0"/>
          </a:p>
        </p:txBody>
      </p:sp>
    </p:spTree>
    <p:extLst>
      <p:ext uri="{BB962C8B-B14F-4D97-AF65-F5344CB8AC3E}">
        <p14:creationId xmlns:p14="http://schemas.microsoft.com/office/powerpoint/2010/main" val="3559802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4572000" cy="5143500"/>
          </a:xfrm>
          <a:prstGeom prst="rect">
            <a:avLst/>
          </a:prstGeom>
          <a:solidFill>
            <a:srgbClr val="E518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1339850"/>
            <a:ext cx="4572000" cy="830997"/>
          </a:xfrm>
          <a:prstGeom prst="rect">
            <a:avLst/>
          </a:prstGeom>
          <a:noFill/>
        </p:spPr>
        <p:txBody>
          <a:bodyPr wrap="square" rtlCol="0">
            <a:spAutoFit/>
          </a:bodyPr>
          <a:lstStyle/>
          <a:p>
            <a:pPr algn="ctr"/>
            <a:r>
              <a:rPr lang="en-US" sz="2400" spc="100" dirty="0">
                <a:solidFill>
                  <a:schemeClr val="bg1"/>
                </a:solidFill>
                <a:latin typeface="Arial Narrow"/>
                <a:cs typeface="Arial Narrow"/>
              </a:rPr>
              <a:t>Ending the HIV Epidemic in New York City</a:t>
            </a:r>
          </a:p>
        </p:txBody>
      </p:sp>
      <p:sp>
        <p:nvSpPr>
          <p:cNvPr id="8" name="TextBox 7"/>
          <p:cNvSpPr txBox="1"/>
          <p:nvPr/>
        </p:nvSpPr>
        <p:spPr>
          <a:xfrm>
            <a:off x="0" y="3683000"/>
            <a:ext cx="4572000" cy="1323439"/>
          </a:xfrm>
          <a:prstGeom prst="rect">
            <a:avLst/>
          </a:prstGeom>
          <a:noFill/>
        </p:spPr>
        <p:txBody>
          <a:bodyPr wrap="square" rtlCol="0">
            <a:spAutoFit/>
          </a:bodyPr>
          <a:lstStyle/>
          <a:p>
            <a:pPr algn="ctr"/>
            <a:r>
              <a:rPr lang="en-US" sz="1600" spc="100" dirty="0" err="1">
                <a:solidFill>
                  <a:schemeClr val="bg1"/>
                </a:solidFill>
                <a:latin typeface="Arial Narrow"/>
                <a:cs typeface="Arial Narrow"/>
              </a:rPr>
              <a:t>Demetre</a:t>
            </a:r>
            <a:r>
              <a:rPr lang="en-US" sz="1600" spc="100" dirty="0">
                <a:solidFill>
                  <a:schemeClr val="bg1"/>
                </a:solidFill>
                <a:latin typeface="Arial Narrow"/>
                <a:cs typeface="Arial Narrow"/>
              </a:rPr>
              <a:t> </a:t>
            </a:r>
            <a:r>
              <a:rPr lang="en-US" sz="1600" spc="100" dirty="0" err="1">
                <a:solidFill>
                  <a:schemeClr val="bg1"/>
                </a:solidFill>
                <a:latin typeface="Arial Narrow"/>
                <a:cs typeface="Arial Narrow"/>
              </a:rPr>
              <a:t>Daskalakis</a:t>
            </a:r>
            <a:r>
              <a:rPr lang="en-US" sz="1600" spc="100" dirty="0">
                <a:solidFill>
                  <a:schemeClr val="bg1"/>
                </a:solidFill>
                <a:latin typeface="Arial Narrow"/>
                <a:cs typeface="Arial Narrow"/>
              </a:rPr>
              <a:t> MD MPH</a:t>
            </a:r>
          </a:p>
          <a:p>
            <a:pPr algn="ctr"/>
            <a:r>
              <a:rPr lang="en-US" sz="1600" spc="100" dirty="0">
                <a:solidFill>
                  <a:schemeClr val="bg1"/>
                </a:solidFill>
                <a:latin typeface="Arial Narrow"/>
                <a:cs typeface="Arial Narrow"/>
              </a:rPr>
              <a:t>Deputy Commissioner, Disease Control</a:t>
            </a:r>
          </a:p>
          <a:p>
            <a:pPr algn="ctr"/>
            <a:r>
              <a:rPr lang="en-US" sz="1600" spc="100" dirty="0">
                <a:solidFill>
                  <a:schemeClr val="bg1"/>
                </a:solidFill>
                <a:latin typeface="Arial Narrow"/>
                <a:cs typeface="Arial Narrow"/>
              </a:rPr>
              <a:t>New York City Department of Health and Mental Hygiene</a:t>
            </a:r>
          </a:p>
          <a:p>
            <a:pPr algn="ctr"/>
            <a:endParaRPr lang="en-US" sz="1600" spc="100" dirty="0">
              <a:solidFill>
                <a:schemeClr val="bg1"/>
              </a:solidFill>
              <a:latin typeface="Arial Narrow"/>
              <a:cs typeface="Arial Narrow"/>
            </a:endParaRPr>
          </a:p>
        </p:txBody>
      </p:sp>
      <p:pic>
        <p:nvPicPr>
          <p:cNvPr id="11" name="Picture 10"/>
          <p:cNvPicPr>
            <a:picLocks noChangeAspect="1"/>
          </p:cNvPicPr>
          <p:nvPr/>
        </p:nvPicPr>
        <p:blipFill>
          <a:blip r:embed="rId3"/>
          <a:srcRect/>
          <a:stretch/>
        </p:blipFill>
        <p:spPr>
          <a:xfrm>
            <a:off x="5350987" y="868200"/>
            <a:ext cx="3014027" cy="1348154"/>
          </a:xfrm>
          <a:prstGeom prst="rect">
            <a:avLst/>
          </a:prstGeom>
        </p:spPr>
      </p:pic>
      <p:pic>
        <p:nvPicPr>
          <p:cNvPr id="12" name="Picture 11"/>
          <p:cNvPicPr>
            <a:picLocks noChangeAspect="1"/>
          </p:cNvPicPr>
          <p:nvPr/>
        </p:nvPicPr>
        <p:blipFill>
          <a:blip r:embed="rId4"/>
          <a:srcRect/>
          <a:stretch/>
        </p:blipFill>
        <p:spPr>
          <a:xfrm>
            <a:off x="4920343" y="4275300"/>
            <a:ext cx="3876591" cy="58101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New York State Blueprint for Ending the Epidemic</a:t>
            </a:r>
          </a:p>
        </p:txBody>
      </p:sp>
      <p:sp>
        <p:nvSpPr>
          <p:cNvPr id="6" name="Content Placeholder 5"/>
          <p:cNvSpPr>
            <a:spLocks noGrp="1"/>
          </p:cNvSpPr>
          <p:nvPr>
            <p:ph idx="1"/>
          </p:nvPr>
        </p:nvSpPr>
        <p:spPr>
          <a:xfrm>
            <a:off x="3520440" y="1369219"/>
            <a:ext cx="4009073" cy="3263504"/>
          </a:xfrm>
        </p:spPr>
        <p:txBody>
          <a:bodyPr>
            <a:normAutofit fontScale="47500" lnSpcReduction="20000"/>
          </a:bodyPr>
          <a:lstStyle/>
          <a:p>
            <a:r>
              <a:rPr lang="en-US" dirty="0"/>
              <a:t>In April 2015, Governor Andrew Cuomo released the New York State Blueprint for Ending the Epidemic, a set of recommendations by community members, government officials, and providers, expanding on his 2014 three-point plan to:</a:t>
            </a:r>
          </a:p>
          <a:p>
            <a:r>
              <a:rPr lang="en-US" dirty="0"/>
              <a:t>Identify people with HIV who remain undiagnosed and link them to care;</a:t>
            </a:r>
          </a:p>
          <a:p>
            <a:r>
              <a:rPr lang="en-US" dirty="0"/>
              <a:t>Link and retain people diagnosed with HIV in care to maximize virus suppression so they remain healthy and prevent further transmission; and</a:t>
            </a:r>
          </a:p>
          <a:p>
            <a:r>
              <a:rPr lang="en-US" dirty="0"/>
              <a:t>Provide access to </a:t>
            </a:r>
            <a:r>
              <a:rPr lang="en-US" dirty="0" err="1"/>
              <a:t>PrEP</a:t>
            </a:r>
            <a:r>
              <a:rPr lang="en-US" dirty="0"/>
              <a:t> for people at high risk for HIV infection.</a:t>
            </a:r>
          </a:p>
          <a:p>
            <a:endParaRPr lang="en-US" dirty="0"/>
          </a:p>
        </p:txBody>
      </p:sp>
      <p:pic>
        <p:nvPicPr>
          <p:cNvPr id="7" name="Picture 6" descr="Image result for ete bluepr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495" y="1870592"/>
            <a:ext cx="1631228" cy="18516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296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New York City Ending the Epidemic Plan</a:t>
            </a:r>
          </a:p>
        </p:txBody>
      </p:sp>
      <p:sp>
        <p:nvSpPr>
          <p:cNvPr id="3" name="Content Placeholder 2"/>
          <p:cNvSpPr>
            <a:spLocks noGrp="1"/>
          </p:cNvSpPr>
          <p:nvPr>
            <p:ph idx="1"/>
          </p:nvPr>
        </p:nvSpPr>
        <p:spPr>
          <a:xfrm>
            <a:off x="3646170" y="1369219"/>
            <a:ext cx="3883343" cy="3263504"/>
          </a:xfrm>
        </p:spPr>
        <p:txBody>
          <a:bodyPr>
            <a:normAutofit fontScale="40000" lnSpcReduction="20000"/>
          </a:bodyPr>
          <a:lstStyle/>
          <a:p>
            <a:r>
              <a:rPr lang="en-US" dirty="0"/>
              <a:t>At the World AIDS Day 2015 citywide event, Mayor Bill de Blasio announced the New York City Ending the Epidemic Plan, a four-part strategy building upon the New York State Blueprint to:</a:t>
            </a:r>
          </a:p>
          <a:p>
            <a:r>
              <a:rPr lang="en-US" dirty="0"/>
              <a:t>Increase access to HIV prevention services, including </a:t>
            </a:r>
            <a:r>
              <a:rPr lang="en-US" dirty="0" err="1"/>
              <a:t>PrEP</a:t>
            </a:r>
            <a:r>
              <a:rPr lang="en-US" dirty="0"/>
              <a:t> and PEP;</a:t>
            </a:r>
          </a:p>
          <a:p>
            <a:r>
              <a:rPr lang="en-US" dirty="0"/>
              <a:t>Promote optimal treatment for all New Yorkers with HIV;</a:t>
            </a:r>
          </a:p>
          <a:p>
            <a:r>
              <a:rPr lang="en-US" dirty="0"/>
              <a:t>Enhance methods for tracing HIV transmission; and</a:t>
            </a:r>
          </a:p>
          <a:p>
            <a:r>
              <a:rPr lang="en-US" dirty="0"/>
              <a:t>Advance sexual health equity for all New Yorkers by promoting access to comprehensive, affirming sexual health care through targeted outreach to priority populations and enhancements to the Health Department’s Sexual Health Clinics.</a:t>
            </a:r>
          </a:p>
          <a:p>
            <a:endParaRPr lang="en-US" dirty="0"/>
          </a:p>
        </p:txBody>
      </p:sp>
      <p:pic>
        <p:nvPicPr>
          <p:cNvPr id="4" name="Picture 2" descr="Image result for mayor de blasio hiv world aids da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963" r="19274"/>
          <a:stretch/>
        </p:blipFill>
        <p:spPr bwMode="auto">
          <a:xfrm>
            <a:off x="1457186" y="1872643"/>
            <a:ext cx="1570950" cy="1783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143000" y="4165055"/>
            <a:ext cx="6858000" cy="300082"/>
          </a:xfrm>
          <a:prstGeom prst="rect">
            <a:avLst/>
          </a:prstGeom>
        </p:spPr>
        <p:txBody>
          <a:bodyPr wrap="square">
            <a:spAutoFit/>
          </a:bodyPr>
          <a:lstStyle/>
          <a:p>
            <a:pPr algn="ctr"/>
            <a:r>
              <a:rPr lang="en-US" sz="1350" dirty="0"/>
              <a:t>New York City became a Fast Track City in June, 2016. </a:t>
            </a:r>
          </a:p>
        </p:txBody>
      </p:sp>
    </p:spTree>
    <p:extLst>
      <p:ext uri="{BB962C8B-B14F-4D97-AF65-F5344CB8AC3E}">
        <p14:creationId xmlns:p14="http://schemas.microsoft.com/office/powerpoint/2010/main" val="1352793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0314"/>
            <a:ext cx="9143999" cy="489147"/>
          </a:xfrm>
        </p:spPr>
        <p:txBody>
          <a:bodyPr>
            <a:noAutofit/>
          </a:bodyPr>
          <a:lstStyle/>
          <a:p>
            <a:pPr algn="ctr"/>
            <a:r>
              <a:rPr lang="en-US" sz="3200" dirty="0"/>
              <a:t>HISTORY OF THE HIV EPIDEMIC IN NYC</a:t>
            </a:r>
          </a:p>
        </p:txBody>
      </p:sp>
      <p:pic>
        <p:nvPicPr>
          <p:cNvPr id="3" name="Picture 2"/>
          <p:cNvPicPr>
            <a:picLocks noChangeAspect="1"/>
          </p:cNvPicPr>
          <p:nvPr/>
        </p:nvPicPr>
        <p:blipFill>
          <a:blip r:embed="rId3"/>
          <a:stretch>
            <a:fillRect/>
          </a:stretch>
        </p:blipFill>
        <p:spPr>
          <a:xfrm>
            <a:off x="1287482" y="849462"/>
            <a:ext cx="6569037" cy="3919390"/>
          </a:xfrm>
          <a:prstGeom prst="rect">
            <a:avLst/>
          </a:prstGeom>
        </p:spPr>
      </p:pic>
      <p:sp>
        <p:nvSpPr>
          <p:cNvPr id="5" name="TextBox 4"/>
          <p:cNvSpPr txBox="1"/>
          <p:nvPr/>
        </p:nvSpPr>
        <p:spPr>
          <a:xfrm>
            <a:off x="0" y="4933417"/>
            <a:ext cx="3835400" cy="184666"/>
          </a:xfrm>
          <a:prstGeom prst="rect">
            <a:avLst/>
          </a:prstGeom>
          <a:noFill/>
        </p:spPr>
        <p:txBody>
          <a:bodyPr wrap="square" rtlCol="0">
            <a:spAutoFit/>
          </a:bodyPr>
          <a:lstStyle/>
          <a:p>
            <a:r>
              <a:rPr lang="en-US" altLang="en-US" sz="600" dirty="0"/>
              <a:t>As reported to the New York City Department of Health and Mental Hygiene by March 31, 2018.</a:t>
            </a:r>
          </a:p>
        </p:txBody>
      </p:sp>
    </p:spTree>
    <p:extLst>
      <p:ext uri="{BB962C8B-B14F-4D97-AF65-F5344CB8AC3E}">
        <p14:creationId xmlns:p14="http://schemas.microsoft.com/office/powerpoint/2010/main" val="341488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00251" y="189042"/>
            <a:ext cx="5143499" cy="859665"/>
          </a:xfrm>
          <a:prstGeom prst="rect">
            <a:avLst/>
          </a:prstGeom>
        </p:spPr>
        <p:txBody>
          <a:bodyPr vert="horz" lIns="68580" tIns="34290" rIns="68580" bIns="34290" rtlCol="0" anchor="ctr">
            <a:noAutofit/>
          </a:bodyPr>
          <a:lstStyle>
            <a:lvl1pPr algn="ctr">
              <a:lnSpc>
                <a:spcPct val="90000"/>
              </a:lnSpc>
              <a:spcBef>
                <a:spcPct val="0"/>
              </a:spcBef>
              <a:buNone/>
              <a:defRPr sz="4400">
                <a:latin typeface="+mj-lt"/>
                <a:ea typeface="+mj-ea"/>
                <a:cs typeface="+mj-cs"/>
              </a:defRPr>
            </a:lvl1pPr>
          </a:lstStyle>
          <a:p>
            <a:r>
              <a:rPr lang="en-US" altLang="en-US" sz="3200" dirty="0"/>
              <a:t>HIV/AIDS in New York City, </a:t>
            </a:r>
          </a:p>
          <a:p>
            <a:r>
              <a:rPr lang="en-US" altLang="en-US" sz="3200" dirty="0"/>
              <a:t>Basic Statistics, 2017</a:t>
            </a:r>
            <a:endParaRPr lang="en-US" sz="3200" dirty="0"/>
          </a:p>
        </p:txBody>
      </p:sp>
      <p:sp>
        <p:nvSpPr>
          <p:cNvPr id="6" name="Rectangle 3"/>
          <p:cNvSpPr txBox="1">
            <a:spLocks noChangeArrowheads="1"/>
          </p:cNvSpPr>
          <p:nvPr/>
        </p:nvSpPr>
        <p:spPr>
          <a:xfrm>
            <a:off x="2000251" y="1289050"/>
            <a:ext cx="5051425" cy="2950403"/>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1500" b="1" dirty="0">
                <a:cs typeface="Arial" charset="0"/>
              </a:rPr>
              <a:t>2,157 new HIV diagnoses</a:t>
            </a:r>
          </a:p>
          <a:p>
            <a:pPr lvl="1"/>
            <a:r>
              <a:rPr lang="en-US" altLang="en-US" sz="1500" dirty="0">
                <a:cs typeface="Arial" charset="0"/>
              </a:rPr>
              <a:t>25.3 new HIV diagnoses per 100,000 population</a:t>
            </a:r>
          </a:p>
          <a:p>
            <a:pPr lvl="1"/>
            <a:r>
              <a:rPr lang="en-US" altLang="en-US" sz="1500" dirty="0">
                <a:cs typeface="Arial" charset="0"/>
              </a:rPr>
              <a:t>1,779 HIV without AIDS</a:t>
            </a:r>
          </a:p>
          <a:p>
            <a:pPr lvl="1"/>
            <a:r>
              <a:rPr lang="en-US" altLang="en-US" sz="1500" dirty="0">
                <a:cs typeface="Arial" charset="0"/>
              </a:rPr>
              <a:t>378 HIV concurrent with AIDS (17.5%)</a:t>
            </a:r>
          </a:p>
          <a:p>
            <a:pPr marL="257175" lvl="1" indent="0">
              <a:buNone/>
            </a:pPr>
            <a:endParaRPr lang="en-US" altLang="en-US" sz="600" dirty="0">
              <a:cs typeface="Arial" charset="0"/>
            </a:endParaRPr>
          </a:p>
          <a:p>
            <a:r>
              <a:rPr lang="en-US" altLang="en-US" sz="1500" b="1" dirty="0">
                <a:cs typeface="Arial" charset="0"/>
              </a:rPr>
              <a:t>1,239 new AIDS diagnoses</a:t>
            </a:r>
          </a:p>
          <a:p>
            <a:endParaRPr lang="en-US" altLang="en-US" sz="600" b="1" dirty="0">
              <a:cs typeface="Arial" charset="0"/>
            </a:endParaRPr>
          </a:p>
          <a:p>
            <a:r>
              <a:rPr lang="en-US" altLang="en-US" sz="1500" b="1" dirty="0">
                <a:cs typeface="Arial" charset="0"/>
              </a:rPr>
              <a:t>125,884 persons diagnosed, reported, presumed to be living with HIV/AIDS</a:t>
            </a:r>
          </a:p>
          <a:p>
            <a:pPr marL="0" indent="0">
              <a:buNone/>
            </a:pPr>
            <a:endParaRPr lang="en-US" altLang="en-US" sz="600" dirty="0">
              <a:cs typeface="Arial" charset="0"/>
            </a:endParaRPr>
          </a:p>
          <a:p>
            <a:r>
              <a:rPr lang="en-US" altLang="en-US" sz="1500" b="1" dirty="0">
                <a:cs typeface="Arial" charset="0"/>
              </a:rPr>
              <a:t>1,343 deaths among people with HIV/AIDS </a:t>
            </a:r>
            <a:r>
              <a:rPr lang="en-US" altLang="en-US" sz="1500" b="1" baseline="30000" dirty="0">
                <a:cs typeface="Arial" charset="0"/>
              </a:rPr>
              <a:t>1</a:t>
            </a:r>
            <a:r>
              <a:rPr lang="en-US" altLang="en-US" sz="1500" b="1" dirty="0">
                <a:cs typeface="Arial" charset="0"/>
              </a:rPr>
              <a:t> </a:t>
            </a:r>
          </a:p>
          <a:p>
            <a:pPr lvl="1"/>
            <a:r>
              <a:rPr lang="en-US" altLang="en-US" sz="1500" dirty="0">
                <a:cs typeface="Arial" charset="0"/>
              </a:rPr>
              <a:t>Age-adjusted death rate: 7.0 per 1,000 people with HIV/AIDS</a:t>
            </a:r>
            <a:endParaRPr lang="en-US" altLang="en-US" sz="1500" baseline="30000" dirty="0">
              <a:cs typeface="Arial" charset="0"/>
            </a:endParaRPr>
          </a:p>
          <a:p>
            <a:pPr marL="257175" lvl="1" indent="0">
              <a:buNone/>
            </a:pPr>
            <a:endParaRPr lang="en-US" altLang="en-US" sz="1500" dirty="0">
              <a:solidFill>
                <a:srgbClr val="FF0000"/>
              </a:solidFill>
              <a:cs typeface="Arial" charset="0"/>
            </a:endParaRPr>
          </a:p>
        </p:txBody>
      </p:sp>
      <p:sp>
        <p:nvSpPr>
          <p:cNvPr id="8" name="Text Box 4"/>
          <p:cNvSpPr txBox="1">
            <a:spLocks noChangeArrowheads="1"/>
          </p:cNvSpPr>
          <p:nvPr/>
        </p:nvSpPr>
        <p:spPr bwMode="auto">
          <a:xfrm>
            <a:off x="0" y="4431062"/>
            <a:ext cx="91440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750" dirty="0">
                <a:latin typeface="+mn-lt"/>
              </a:rPr>
              <a:t>Diagnosis rate calculated using DOHMH 2016 population estimate, modified from US Census Bureau intercensal population estimates, updated September 2017. </a:t>
            </a:r>
            <a:r>
              <a:rPr lang="en-US" altLang="en-US" sz="750" baseline="30000" dirty="0" smtClean="0">
                <a:latin typeface="+mn-lt"/>
              </a:rPr>
              <a:t>1</a:t>
            </a:r>
            <a:r>
              <a:rPr lang="en-US" altLang="en-US" sz="750" dirty="0" smtClean="0">
                <a:latin typeface="+mn-lt"/>
              </a:rPr>
              <a:t>Death </a:t>
            </a:r>
            <a:r>
              <a:rPr lang="en-US" altLang="en-US" sz="750" dirty="0">
                <a:latin typeface="+mn-lt"/>
              </a:rPr>
              <a:t>rate age-adjusted to the NYC Census 2010 population. Death data for 2017 are </a:t>
            </a:r>
            <a:r>
              <a:rPr lang="en-US" altLang="en-US" sz="750" dirty="0" smtClean="0">
                <a:latin typeface="+mn-lt"/>
              </a:rPr>
              <a:t>incomplete. As </a:t>
            </a:r>
            <a:r>
              <a:rPr lang="en-US" altLang="en-US" sz="750" dirty="0">
                <a:latin typeface="+mn-lt"/>
              </a:rPr>
              <a:t>reported to the New York City Department of Health and Mental Hygiene by March 31, 2018.</a:t>
            </a:r>
          </a:p>
        </p:txBody>
      </p:sp>
    </p:spTree>
    <p:extLst>
      <p:ext uri="{BB962C8B-B14F-4D97-AF65-F5344CB8AC3E}">
        <p14:creationId xmlns:p14="http://schemas.microsoft.com/office/powerpoint/2010/main" val="265886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extLst>
              <p:ext uri="{D42A27DB-BD31-4B8C-83A1-F6EECF244321}">
                <p14:modId xmlns:p14="http://schemas.microsoft.com/office/powerpoint/2010/main" val="3754534290"/>
              </p:ext>
            </p:extLst>
          </p:nvPr>
        </p:nvGraphicFramePr>
        <p:xfrm>
          <a:off x="318943" y="946672"/>
          <a:ext cx="8354277" cy="377588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417809" y="4106948"/>
            <a:ext cx="714375" cy="230830"/>
          </a:xfrm>
          <a:prstGeom prst="rect">
            <a:avLst/>
          </a:prstGeom>
          <a:noFill/>
        </p:spPr>
        <p:txBody>
          <a:bodyPr wrap="square" lIns="68579" tIns="34289" rIns="68579" bIns="34289" rtlCol="0">
            <a:spAutoFit/>
          </a:bodyPr>
          <a:lstStyle/>
          <a:p>
            <a:pPr algn="ctr" defTabSz="342892"/>
            <a:r>
              <a:rPr lang="en-US" sz="1000" dirty="0"/>
              <a:t>Age</a:t>
            </a:r>
          </a:p>
        </p:txBody>
      </p:sp>
      <p:sp>
        <p:nvSpPr>
          <p:cNvPr id="11" name="TextBox 10"/>
          <p:cNvSpPr txBox="1"/>
          <p:nvPr/>
        </p:nvSpPr>
        <p:spPr>
          <a:xfrm>
            <a:off x="4589538" y="4140230"/>
            <a:ext cx="898430" cy="230830"/>
          </a:xfrm>
          <a:prstGeom prst="rect">
            <a:avLst/>
          </a:prstGeom>
          <a:noFill/>
        </p:spPr>
        <p:txBody>
          <a:bodyPr wrap="square" lIns="68579" tIns="34289" rIns="68579" bIns="34289" rtlCol="0">
            <a:spAutoFit/>
          </a:bodyPr>
          <a:lstStyle/>
          <a:p>
            <a:pPr algn="ctr" defTabSz="342892"/>
            <a:r>
              <a:rPr lang="en-US" sz="1000" dirty="0"/>
              <a:t>Borough</a:t>
            </a:r>
          </a:p>
        </p:txBody>
      </p:sp>
      <p:sp>
        <p:nvSpPr>
          <p:cNvPr id="12" name="TextBox 11"/>
          <p:cNvSpPr txBox="1"/>
          <p:nvPr/>
        </p:nvSpPr>
        <p:spPr>
          <a:xfrm>
            <a:off x="5431694" y="4117146"/>
            <a:ext cx="1545920" cy="377024"/>
          </a:xfrm>
          <a:prstGeom prst="rect">
            <a:avLst/>
          </a:prstGeom>
          <a:noFill/>
        </p:spPr>
        <p:txBody>
          <a:bodyPr wrap="square" lIns="68579" tIns="34289" rIns="68579" bIns="34289" rtlCol="0">
            <a:spAutoFit/>
          </a:bodyPr>
          <a:lstStyle/>
          <a:p>
            <a:pPr algn="ctr" defTabSz="342892"/>
            <a:r>
              <a:rPr lang="en-US" sz="1000" dirty="0"/>
              <a:t>Transmission</a:t>
            </a:r>
          </a:p>
          <a:p>
            <a:pPr algn="ctr" defTabSz="342892"/>
            <a:r>
              <a:rPr lang="en-US" sz="1000" dirty="0"/>
              <a:t>Risk*</a:t>
            </a:r>
          </a:p>
        </p:txBody>
      </p:sp>
      <p:sp>
        <p:nvSpPr>
          <p:cNvPr id="14" name="TextBox 13"/>
          <p:cNvSpPr txBox="1"/>
          <p:nvPr/>
        </p:nvSpPr>
        <p:spPr>
          <a:xfrm>
            <a:off x="406163" y="4117146"/>
            <a:ext cx="1143000" cy="223136"/>
          </a:xfrm>
          <a:prstGeom prst="rect">
            <a:avLst/>
          </a:prstGeom>
          <a:noFill/>
        </p:spPr>
        <p:txBody>
          <a:bodyPr wrap="square" lIns="68579" tIns="34289" rIns="68579" bIns="34289" rtlCol="0">
            <a:spAutoFit/>
          </a:bodyPr>
          <a:lstStyle/>
          <a:p>
            <a:pPr algn="ctr" defTabSz="342892"/>
            <a:r>
              <a:rPr lang="en-US" sz="1000" dirty="0"/>
              <a:t>Gender</a:t>
            </a:r>
          </a:p>
        </p:txBody>
      </p:sp>
      <p:sp>
        <p:nvSpPr>
          <p:cNvPr id="3" name="TextBox 2"/>
          <p:cNvSpPr txBox="1"/>
          <p:nvPr/>
        </p:nvSpPr>
        <p:spPr>
          <a:xfrm>
            <a:off x="0" y="4556682"/>
            <a:ext cx="9144000" cy="184664"/>
          </a:xfrm>
          <a:prstGeom prst="rect">
            <a:avLst/>
          </a:prstGeom>
          <a:noFill/>
        </p:spPr>
        <p:txBody>
          <a:bodyPr wrap="square" lIns="68579" tIns="34289" rIns="68579" bIns="34289" rtlCol="0">
            <a:spAutoFit/>
          </a:bodyPr>
          <a:lstStyle/>
          <a:p>
            <a:r>
              <a:rPr lang="en-US" altLang="en-US" sz="750" dirty="0"/>
              <a:t>As reported to the New York City Department of Health and Mental Hygiene by March 31, 2018</a:t>
            </a:r>
            <a:r>
              <a:rPr lang="en-US" altLang="en-US" sz="750" dirty="0" smtClean="0"/>
              <a:t>. </a:t>
            </a:r>
            <a:r>
              <a:rPr lang="en-US" sz="750" dirty="0" smtClean="0">
                <a:solidFill>
                  <a:prstClr val="black"/>
                </a:solidFill>
              </a:rPr>
              <a:t>*</a:t>
            </a:r>
            <a:r>
              <a:rPr lang="en-US" sz="750" dirty="0">
                <a:solidFill>
                  <a:prstClr val="black"/>
                </a:solidFill>
              </a:rPr>
              <a:t>MSM=Men who have sex with men, TG-SC=Transgender people with sexual contact, IDU=People with injection drug use history</a:t>
            </a:r>
          </a:p>
        </p:txBody>
      </p:sp>
      <p:sp>
        <p:nvSpPr>
          <p:cNvPr id="17" name="TextBox 16"/>
          <p:cNvSpPr txBox="1"/>
          <p:nvPr/>
        </p:nvSpPr>
        <p:spPr>
          <a:xfrm>
            <a:off x="7055316" y="4226269"/>
            <a:ext cx="1122786" cy="346247"/>
          </a:xfrm>
          <a:prstGeom prst="rect">
            <a:avLst/>
          </a:prstGeom>
          <a:noFill/>
        </p:spPr>
        <p:txBody>
          <a:bodyPr wrap="square" lIns="68579" tIns="34289" rIns="68579" bIns="34289" rtlCol="0">
            <a:spAutoFit/>
          </a:bodyPr>
          <a:lstStyle/>
          <a:p>
            <a:pPr algn="ctr" defTabSz="342892"/>
            <a:r>
              <a:rPr lang="en-US" sz="1125" dirty="0"/>
              <a:t>Poverty</a:t>
            </a:r>
          </a:p>
          <a:p>
            <a:pPr algn="ctr" defTabSz="342892"/>
            <a:r>
              <a:rPr lang="en-US" sz="675" dirty="0"/>
              <a:t>(area based, % below FPL)</a:t>
            </a:r>
          </a:p>
        </p:txBody>
      </p:sp>
      <p:sp>
        <p:nvSpPr>
          <p:cNvPr id="13" name="Title 1"/>
          <p:cNvSpPr txBox="1">
            <a:spLocks/>
          </p:cNvSpPr>
          <p:nvPr/>
        </p:nvSpPr>
        <p:spPr>
          <a:xfrm>
            <a:off x="1549163" y="349377"/>
            <a:ext cx="6245480" cy="545879"/>
          </a:xfrm>
          <a:prstGeom prst="rect">
            <a:avLst/>
          </a:prstGeom>
        </p:spPr>
        <p:txBody>
          <a:bodyPr vert="horz" lIns="68580" tIns="34290" rIns="68580" bIns="34290" rtlCol="0" anchor="ctr">
            <a:normAutofit fontScale="97500"/>
          </a:bodyPr>
          <a:lstStyle>
            <a:defPPr>
              <a:defRPr lang="en-US"/>
            </a:defPPr>
            <a:lvl1pPr algn="ctr">
              <a:lnSpc>
                <a:spcPct val="90000"/>
              </a:lnSpc>
              <a:spcBef>
                <a:spcPct val="0"/>
              </a:spcBef>
              <a:buNone/>
              <a:defRPr sz="4400">
                <a:latin typeface="+mj-lt"/>
                <a:ea typeface="+mj-ea"/>
                <a:cs typeface="+mj-cs"/>
              </a:defRPr>
            </a:lvl1pPr>
          </a:lstStyle>
          <a:p>
            <a:r>
              <a:rPr lang="en-US" sz="3300" dirty="0"/>
              <a:t>New HIV Diagnoses, NYC, 2017</a:t>
            </a:r>
          </a:p>
        </p:txBody>
      </p:sp>
    </p:spTree>
    <p:extLst>
      <p:ext uri="{BB962C8B-B14F-4D97-AF65-F5344CB8AC3E}">
        <p14:creationId xmlns:p14="http://schemas.microsoft.com/office/powerpoint/2010/main" val="2660641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65440"/>
            <a:ext cx="9144000" cy="902528"/>
          </a:xfrm>
          <a:prstGeom prst="rect">
            <a:avLst/>
          </a:prstGeom>
        </p:spPr>
        <p:txBody>
          <a:bodyPr vert="horz" lIns="68580" tIns="34290" rIns="68580" bIns="34290" rtlCol="0" anchor="ctr">
            <a:noAutofit/>
          </a:bodyPr>
          <a:lstStyle>
            <a:defPPr>
              <a:defRPr lang="en-US"/>
            </a:defPPr>
            <a:lvl1pPr algn="ctr">
              <a:lnSpc>
                <a:spcPct val="90000"/>
              </a:lnSpc>
              <a:spcBef>
                <a:spcPct val="0"/>
              </a:spcBef>
              <a:buNone/>
              <a:defRPr sz="4400">
                <a:latin typeface="+mj-lt"/>
                <a:ea typeface="+mj-ea"/>
                <a:cs typeface="+mj-cs"/>
              </a:defRPr>
            </a:lvl1pPr>
          </a:lstStyle>
          <a:p>
            <a:r>
              <a:rPr lang="en-US" sz="3200" dirty="0"/>
              <a:t>HIV Diagnosis Rates</a:t>
            </a:r>
            <a:r>
              <a:rPr lang="en-US" sz="3200" baseline="30000" dirty="0"/>
              <a:t>1</a:t>
            </a:r>
            <a:r>
              <a:rPr lang="en-US" sz="3200" dirty="0"/>
              <a:t> among Men and Women in NYC by Race/Ethnicity</a:t>
            </a:r>
            <a:r>
              <a:rPr lang="en-US" sz="3200" baseline="30000" dirty="0"/>
              <a:t>2</a:t>
            </a:r>
            <a:r>
              <a:rPr lang="en-US" sz="3200" dirty="0"/>
              <a:t>, 2017</a:t>
            </a:r>
          </a:p>
        </p:txBody>
      </p:sp>
      <p:sp>
        <p:nvSpPr>
          <p:cNvPr id="16" name="TextBox 15"/>
          <p:cNvSpPr txBox="1"/>
          <p:nvPr/>
        </p:nvSpPr>
        <p:spPr>
          <a:xfrm>
            <a:off x="0" y="4321493"/>
            <a:ext cx="9144000" cy="438582"/>
          </a:xfrm>
          <a:prstGeom prst="rect">
            <a:avLst/>
          </a:prstGeom>
          <a:noFill/>
        </p:spPr>
        <p:txBody>
          <a:bodyPr wrap="square" rtlCol="0">
            <a:spAutoFit/>
          </a:bodyPr>
          <a:lstStyle/>
          <a:p>
            <a:r>
              <a:rPr lang="en-US" sz="750" dirty="0"/>
              <a:t>API=Asian/Pacific </a:t>
            </a:r>
            <a:r>
              <a:rPr lang="en-US" sz="750" dirty="0" smtClean="0"/>
              <a:t>Islander. </a:t>
            </a:r>
            <a:r>
              <a:rPr lang="en-US" sz="750" baseline="30000" dirty="0" smtClean="0"/>
              <a:t>1</a:t>
            </a:r>
            <a:r>
              <a:rPr lang="en-US" sz="750" dirty="0" smtClean="0"/>
              <a:t>Includes </a:t>
            </a:r>
            <a:r>
              <a:rPr lang="en-US" sz="750" dirty="0"/>
              <a:t>diagnoses of HIV without AIDS and HIV concurrent with </a:t>
            </a:r>
            <a:r>
              <a:rPr lang="en-US" sz="750" dirty="0" smtClean="0"/>
              <a:t>AIDS. </a:t>
            </a:r>
            <a:r>
              <a:rPr lang="en-US" sz="750" baseline="30000" dirty="0" smtClean="0"/>
              <a:t>2</a:t>
            </a:r>
            <a:r>
              <a:rPr lang="en-US" sz="750" dirty="0" smtClean="0"/>
              <a:t>Rates </a:t>
            </a:r>
            <a:r>
              <a:rPr lang="en-US" sz="750" dirty="0"/>
              <a:t>calculated using Health Department 2016 population estimates, modified from U.S. Census Bureau </a:t>
            </a:r>
            <a:r>
              <a:rPr lang="en-US" sz="750" dirty="0" err="1"/>
              <a:t>intercensal</a:t>
            </a:r>
            <a:r>
              <a:rPr lang="en-US" sz="750" dirty="0"/>
              <a:t> population estimates, updated September </a:t>
            </a:r>
            <a:r>
              <a:rPr lang="en-US" sz="750" dirty="0" smtClean="0"/>
              <a:t>2017. </a:t>
            </a:r>
            <a:r>
              <a:rPr lang="en-US" sz="750" baseline="30000" dirty="0" smtClean="0"/>
              <a:t>3</a:t>
            </a:r>
            <a:r>
              <a:rPr lang="en-US" sz="750" dirty="0" smtClean="0"/>
              <a:t>Includes </a:t>
            </a:r>
            <a:r>
              <a:rPr lang="en-US" sz="750" dirty="0"/>
              <a:t>transgender </a:t>
            </a:r>
            <a:r>
              <a:rPr lang="en-US" sz="750" dirty="0" smtClean="0"/>
              <a:t>men. </a:t>
            </a:r>
            <a:r>
              <a:rPr lang="en-US" sz="750" baseline="30000" dirty="0" smtClean="0"/>
              <a:t>4</a:t>
            </a:r>
            <a:r>
              <a:rPr lang="en-US" sz="750" dirty="0" smtClean="0"/>
              <a:t>Native </a:t>
            </a:r>
            <a:r>
              <a:rPr lang="en-US" sz="750" dirty="0"/>
              <a:t>American and multiracial groups not shown because of small numbers. </a:t>
            </a:r>
            <a:r>
              <a:rPr lang="en-US" altLang="en-US" sz="750" dirty="0" smtClean="0"/>
              <a:t>As </a:t>
            </a:r>
            <a:r>
              <a:rPr lang="en-US" altLang="en-US" sz="750" dirty="0"/>
              <a:t>reported to the New York City Department of Health and Mental Hygiene by March 31, 2018.</a:t>
            </a:r>
          </a:p>
        </p:txBody>
      </p:sp>
      <p:grpSp>
        <p:nvGrpSpPr>
          <p:cNvPr id="2" name="Group 1"/>
          <p:cNvGrpSpPr/>
          <p:nvPr/>
        </p:nvGrpSpPr>
        <p:grpSpPr>
          <a:xfrm>
            <a:off x="1211530" y="1171181"/>
            <a:ext cx="6967736" cy="3274398"/>
            <a:chOff x="27970" y="2069015"/>
            <a:chExt cx="8612913" cy="2433911"/>
          </a:xfrm>
        </p:grpSpPr>
        <p:sp>
          <p:nvSpPr>
            <p:cNvPr id="17" name="TextBox 16"/>
            <p:cNvSpPr txBox="1">
              <a:spLocks/>
            </p:cNvSpPr>
            <p:nvPr/>
          </p:nvSpPr>
          <p:spPr>
            <a:xfrm>
              <a:off x="390071" y="2069015"/>
              <a:ext cx="3874864" cy="429450"/>
            </a:xfrm>
            <a:prstGeom prst="rect">
              <a:avLst/>
            </a:prstGeom>
            <a:noFill/>
          </p:spPr>
          <p:txBody>
            <a:bodyPr wrap="square" lIns="51429" tIns="25715" rIns="51429" bIns="25715" rtlCol="0">
              <a:noAutofit/>
            </a:bodyPr>
            <a:lstStyle/>
            <a:p>
              <a:pPr algn="ctr"/>
              <a:r>
                <a:rPr lang="en-US" sz="900" dirty="0"/>
                <a:t>HIV</a:t>
              </a:r>
              <a:r>
                <a:rPr lang="en-US" sz="900" baseline="30000" dirty="0"/>
                <a:t>1</a:t>
              </a:r>
              <a:r>
                <a:rPr lang="en-US" sz="900" dirty="0"/>
                <a:t> diagnosis rates</a:t>
              </a:r>
              <a:r>
                <a:rPr lang="en-US" sz="900" baseline="30000" dirty="0"/>
                <a:t>2</a:t>
              </a:r>
              <a:r>
                <a:rPr lang="en-US" sz="900" dirty="0"/>
                <a:t> among 13-59 year old </a:t>
              </a:r>
              <a:r>
                <a:rPr lang="en-US" sz="900" b="1" dirty="0"/>
                <a:t>males</a:t>
              </a:r>
              <a:r>
                <a:rPr lang="en-US" sz="900" b="1" baseline="30000" dirty="0"/>
                <a:t>3</a:t>
              </a:r>
              <a:r>
                <a:rPr lang="en-US" sz="900" dirty="0"/>
                <a:t> by race/ethnicity</a:t>
              </a:r>
              <a:r>
                <a:rPr lang="en-US" sz="900" baseline="30000" dirty="0"/>
                <a:t>4</a:t>
              </a:r>
              <a:r>
                <a:rPr lang="en-US" sz="900" dirty="0"/>
                <a:t>, NYC 2017</a:t>
              </a:r>
              <a:endParaRPr lang="en-US" sz="900" baseline="30000" dirty="0"/>
            </a:p>
          </p:txBody>
        </p:sp>
        <p:sp>
          <p:nvSpPr>
            <p:cNvPr id="18" name="TextBox 17"/>
            <p:cNvSpPr txBox="1"/>
            <p:nvPr/>
          </p:nvSpPr>
          <p:spPr>
            <a:xfrm rot="16200000">
              <a:off x="-549878" y="3064180"/>
              <a:ext cx="1556956" cy="401260"/>
            </a:xfrm>
            <a:prstGeom prst="rect">
              <a:avLst/>
            </a:prstGeom>
            <a:noFill/>
          </p:spPr>
          <p:txBody>
            <a:bodyPr wrap="square" rtlCol="0">
              <a:spAutoFit/>
            </a:bodyPr>
            <a:lstStyle/>
            <a:p>
              <a:pPr algn="ctr"/>
              <a:r>
                <a:rPr lang="en-US" sz="563" dirty="0"/>
                <a:t>New HIV Diagnoses </a:t>
              </a:r>
            </a:p>
            <a:p>
              <a:pPr algn="ctr"/>
              <a:r>
                <a:rPr lang="en-US" sz="563" dirty="0"/>
                <a:t>per 100,000 Population</a:t>
              </a:r>
            </a:p>
          </p:txBody>
        </p:sp>
        <p:sp>
          <p:nvSpPr>
            <p:cNvPr id="20" name="TextBox 19"/>
            <p:cNvSpPr txBox="1">
              <a:spLocks/>
            </p:cNvSpPr>
            <p:nvPr/>
          </p:nvSpPr>
          <p:spPr>
            <a:xfrm>
              <a:off x="4696117" y="2069015"/>
              <a:ext cx="3944766" cy="456367"/>
            </a:xfrm>
            <a:prstGeom prst="rect">
              <a:avLst/>
            </a:prstGeom>
            <a:noFill/>
          </p:spPr>
          <p:txBody>
            <a:bodyPr wrap="square" lIns="51429" tIns="25715" rIns="51429" bIns="25715" rtlCol="0">
              <a:noAutofit/>
            </a:bodyPr>
            <a:lstStyle/>
            <a:p>
              <a:pPr algn="ctr"/>
              <a:r>
                <a:rPr lang="en-US" sz="900" dirty="0"/>
                <a:t>HIV</a:t>
              </a:r>
              <a:r>
                <a:rPr lang="en-US" sz="900" baseline="30000" dirty="0"/>
                <a:t>1</a:t>
              </a:r>
              <a:r>
                <a:rPr lang="en-US" sz="900" dirty="0"/>
                <a:t> diagnosis rates</a:t>
              </a:r>
              <a:r>
                <a:rPr lang="en-US" sz="900" baseline="30000" dirty="0"/>
                <a:t>2</a:t>
              </a:r>
              <a:r>
                <a:rPr lang="en-US" sz="900" dirty="0"/>
                <a:t> among 13-59 year old </a:t>
              </a:r>
              <a:r>
                <a:rPr lang="en-US" sz="900" b="1" dirty="0"/>
                <a:t>females</a:t>
              </a:r>
              <a:r>
                <a:rPr lang="en-US" sz="900" b="1" baseline="30000" dirty="0"/>
                <a:t>3</a:t>
              </a:r>
              <a:r>
                <a:rPr lang="en-US" sz="900" dirty="0"/>
                <a:t> by race/ethnicity</a:t>
              </a:r>
              <a:r>
                <a:rPr lang="en-US" sz="900" baseline="30000" dirty="0"/>
                <a:t>4</a:t>
              </a:r>
              <a:r>
                <a:rPr lang="en-US" sz="900" dirty="0"/>
                <a:t>, NYC 2017</a:t>
              </a:r>
              <a:endParaRPr lang="en-US" sz="900" baseline="30000" dirty="0"/>
            </a:p>
          </p:txBody>
        </p:sp>
        <p:graphicFrame>
          <p:nvGraphicFramePr>
            <p:cNvPr id="21" name="Content Placeholder 3"/>
            <p:cNvGraphicFramePr>
              <a:graphicFrameLocks/>
            </p:cNvGraphicFramePr>
            <p:nvPr>
              <p:extLst/>
            </p:nvPr>
          </p:nvGraphicFramePr>
          <p:xfrm>
            <a:off x="4696117" y="2189933"/>
            <a:ext cx="3935420" cy="19759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ontent Placeholder 3"/>
            <p:cNvGraphicFramePr>
              <a:graphicFrameLocks/>
            </p:cNvGraphicFramePr>
            <p:nvPr>
              <p:extLst/>
            </p:nvPr>
          </p:nvGraphicFramePr>
          <p:xfrm>
            <a:off x="428654" y="2189933"/>
            <a:ext cx="3908418" cy="2312993"/>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373044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64294"/>
            <a:ext cx="9144000" cy="1028700"/>
          </a:xfrm>
          <a:solidFill>
            <a:schemeClr val="bg1"/>
          </a:solidFill>
        </p:spPr>
        <p:txBody>
          <a:bodyPr vert="horz" lIns="68580" tIns="34290" rIns="68580" bIns="34290" rtlCol="0" anchor="ctr">
            <a:noAutofit/>
          </a:bodyPr>
          <a:lstStyle/>
          <a:p>
            <a:pPr algn="ctr"/>
            <a:r>
              <a:rPr lang="en-US" sz="3200" dirty="0">
                <a:solidFill>
                  <a:schemeClr val="tx1"/>
                </a:solidFill>
              </a:rPr>
              <a:t>New Diagnoses and Incidence Estimates</a:t>
            </a:r>
            <a:r>
              <a:rPr lang="en-US" sz="3200" baseline="30000" dirty="0">
                <a:solidFill>
                  <a:schemeClr val="tx1"/>
                </a:solidFill>
              </a:rPr>
              <a:t>1</a:t>
            </a:r>
            <a:r>
              <a:rPr lang="en-US" sz="3200" dirty="0">
                <a:solidFill>
                  <a:schemeClr val="tx1"/>
                </a:solidFill>
              </a:rPr>
              <a:t> </a:t>
            </a:r>
            <a:br>
              <a:rPr lang="en-US" sz="3200" dirty="0">
                <a:solidFill>
                  <a:schemeClr val="tx1"/>
                </a:solidFill>
              </a:rPr>
            </a:br>
            <a:r>
              <a:rPr lang="en-US" sz="3200" dirty="0">
                <a:solidFill>
                  <a:schemeClr val="tx1"/>
                </a:solidFill>
              </a:rPr>
              <a:t>NYC, 2013-2017</a:t>
            </a:r>
            <a:r>
              <a:rPr lang="en-US" sz="3200" baseline="30000" dirty="0">
                <a:solidFill>
                  <a:schemeClr val="tx1"/>
                </a:solidFill>
              </a:rPr>
              <a:t>2</a:t>
            </a:r>
          </a:p>
        </p:txBody>
      </p:sp>
      <p:sp>
        <p:nvSpPr>
          <p:cNvPr id="8" name="TextBox 7"/>
          <p:cNvSpPr txBox="1"/>
          <p:nvPr/>
        </p:nvSpPr>
        <p:spPr>
          <a:xfrm>
            <a:off x="0" y="4430647"/>
            <a:ext cx="9144000" cy="323165"/>
          </a:xfrm>
          <a:prstGeom prst="rect">
            <a:avLst/>
          </a:prstGeom>
          <a:noFill/>
        </p:spPr>
        <p:txBody>
          <a:bodyPr wrap="square" rtlCol="0">
            <a:spAutoFit/>
          </a:bodyPr>
          <a:lstStyle/>
          <a:p>
            <a:r>
              <a:rPr lang="en-US" sz="750" baseline="30000" dirty="0">
                <a:ea typeface="Calibri"/>
                <a:cs typeface="Calibri" panose="020F0502020204030204" pitchFamily="34" charset="0"/>
              </a:rPr>
              <a:t>1</a:t>
            </a:r>
            <a:r>
              <a:rPr lang="en-US" sz="750" dirty="0">
                <a:cs typeface="Calibri" panose="020F0502020204030204" pitchFamily="34" charset="0"/>
              </a:rPr>
              <a:t>Using the method in: </a:t>
            </a:r>
            <a:r>
              <a:rPr lang="en-US" sz="750" dirty="0"/>
              <a:t>Song R, et al. Using CD4 data to estimate HIV incidence, </a:t>
            </a:r>
            <a:r>
              <a:rPr lang="en-US" sz="750" dirty="0"/>
              <a:t> </a:t>
            </a:r>
            <a:r>
              <a:rPr lang="en-US" sz="750" dirty="0" smtClean="0"/>
              <a:t>prevalence</a:t>
            </a:r>
            <a:r>
              <a:rPr lang="en-US" sz="750" dirty="0"/>
              <a:t>, and percent of undiagnosed infections in the United States. </a:t>
            </a:r>
            <a:r>
              <a:rPr lang="en-US" sz="750" i="1" dirty="0"/>
              <a:t>J </a:t>
            </a:r>
            <a:r>
              <a:rPr lang="en-US" sz="750" i="1" dirty="0" err="1"/>
              <a:t>Acquir</a:t>
            </a:r>
            <a:r>
              <a:rPr lang="en-US" sz="750" i="1" dirty="0"/>
              <a:t> Immune </a:t>
            </a:r>
            <a:r>
              <a:rPr lang="en-US" sz="750" i="1" dirty="0" err="1"/>
              <a:t>Defic</a:t>
            </a:r>
            <a:r>
              <a:rPr lang="en-US" sz="750" i="1" dirty="0"/>
              <a:t> </a:t>
            </a:r>
            <a:r>
              <a:rPr lang="en-US" sz="750" i="1" dirty="0" err="1"/>
              <a:t>Syndr</a:t>
            </a:r>
            <a:r>
              <a:rPr lang="en-US" sz="750" i="1" dirty="0"/>
              <a:t> </a:t>
            </a:r>
            <a:r>
              <a:rPr lang="en-US" sz="750" dirty="0"/>
              <a:t>2017;74(1):3-9. </a:t>
            </a:r>
            <a:r>
              <a:rPr lang="en-US" sz="750" baseline="30000" dirty="0" smtClean="0">
                <a:cs typeface="Calibri" panose="020F0502020204030204" pitchFamily="34" charset="0"/>
              </a:rPr>
              <a:t>2</a:t>
            </a:r>
            <a:r>
              <a:rPr lang="en-US" sz="750" dirty="0" smtClean="0">
                <a:cs typeface="Calibri" panose="020F0502020204030204" pitchFamily="34" charset="0"/>
              </a:rPr>
              <a:t>2017 </a:t>
            </a:r>
            <a:r>
              <a:rPr lang="en-US" sz="750" dirty="0">
                <a:cs typeface="Calibri" panose="020F0502020204030204" pitchFamily="34" charset="0"/>
              </a:rPr>
              <a:t>incidence estimates are preliminary. </a:t>
            </a:r>
            <a:r>
              <a:rPr lang="en-US" altLang="en-US" sz="750" dirty="0" smtClean="0"/>
              <a:t>As </a:t>
            </a:r>
            <a:r>
              <a:rPr lang="en-US" altLang="en-US" sz="750" dirty="0"/>
              <a:t>reported to the New York City Department of Health and Mental Hygiene by March 31, 2018.</a:t>
            </a:r>
          </a:p>
        </p:txBody>
      </p:sp>
      <p:graphicFrame>
        <p:nvGraphicFramePr>
          <p:cNvPr id="13" name="Chart 12"/>
          <p:cNvGraphicFramePr>
            <a:graphicFrameLocks noChangeAspect="1"/>
          </p:cNvGraphicFramePr>
          <p:nvPr>
            <p:extLst>
              <p:ext uri="{D42A27DB-BD31-4B8C-83A1-F6EECF244321}">
                <p14:modId xmlns:p14="http://schemas.microsoft.com/office/powerpoint/2010/main" val="2882747300"/>
              </p:ext>
            </p:extLst>
          </p:nvPr>
        </p:nvGraphicFramePr>
        <p:xfrm>
          <a:off x="1781450" y="1092994"/>
          <a:ext cx="5581099" cy="40505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738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264</TotalTime>
  <Words>1877</Words>
  <Application>Microsoft Office PowerPoint</Application>
  <PresentationFormat>On-screen Show (16:9)</PresentationFormat>
  <Paragraphs>148</Paragraphs>
  <Slides>16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Narrow</vt:lpstr>
      <vt:lpstr>Calibri</vt:lpstr>
      <vt:lpstr>Times New Roman</vt:lpstr>
      <vt:lpstr>Office Theme</vt:lpstr>
      <vt:lpstr>PowerPoint Presentation</vt:lpstr>
      <vt:lpstr>PowerPoint Presentation</vt:lpstr>
      <vt:lpstr>New York State Blueprint for Ending the Epidemic</vt:lpstr>
      <vt:lpstr>New York City Ending the Epidemic Plan</vt:lpstr>
      <vt:lpstr>HISTORY OF THE HIV EPIDEMIC IN NYC</vt:lpstr>
      <vt:lpstr>PowerPoint Presentation</vt:lpstr>
      <vt:lpstr>PowerPoint Presentation</vt:lpstr>
      <vt:lpstr>PowerPoint Presentation</vt:lpstr>
      <vt:lpstr>New Diagnoses and Incidence Estimates1  NYC, 2013-20172</vt:lpstr>
      <vt:lpstr>Trends in estimated incident HIV infections1 by sex at birth and transmission risk, NYC 2013-2017</vt:lpstr>
      <vt:lpstr>Proportion of new HIV diagnoses determined to be AHI, NYC, 2008-17</vt:lpstr>
      <vt:lpstr>Proportion of PLWH in NYC Engaged in Selected Stages of the HIV Care Continuum, 2017</vt:lpstr>
      <vt:lpstr>UNAIDS 90-90-90 targets for PLWH in NYC, overall and by race/ethnicity, 2017</vt:lpstr>
      <vt:lpstr>PowerPoint Presentation</vt:lpstr>
      <vt:lpstr>What does this all mean?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Dominic Vecchiollo</dc:creator>
  <cp:lastModifiedBy>Stacey Wilking</cp:lastModifiedBy>
  <cp:revision>11</cp:revision>
  <dcterms:created xsi:type="dcterms:W3CDTF">2018-07-02T00:55:52Z</dcterms:created>
  <dcterms:modified xsi:type="dcterms:W3CDTF">2019-07-18T20:14:00Z</dcterms:modified>
</cp:coreProperties>
</file>